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可画软糖体-繁" panose="02020500000000000000" charset="-122"/>
      <p:regular r:id="rId33"/>
    </p:embeddedFont>
    <p:embeddedFont>
      <p:font typeface="字由点字典圆 Bold" panose="02020500000000000000" charset="-122"/>
      <p:regular r:id="rId34"/>
      <p:bold r:id="rId35"/>
    </p:embeddedFont>
    <p:embeddedFont>
      <p:font typeface="AC Soft Icecream" panose="02020500000000000000" charset="0"/>
      <p:regular r:id="rId36"/>
    </p:embeddedFont>
    <p:embeddedFont>
      <p:font typeface="Arimo" panose="02020500000000000000" charset="0"/>
      <p:regular r:id="rId37"/>
    </p:embeddedFont>
    <p:embeddedFont>
      <p:font typeface="Arimo Bold" panose="02020500000000000000" charset="0"/>
      <p:regular r:id="rId38"/>
      <p:bold r:id="rId39"/>
    </p:embeddedFont>
    <p:embeddedFont>
      <p:font typeface="Evolventa" panose="02020500000000000000" charset="0"/>
      <p:regular r:id="rId40"/>
    </p:embeddedFont>
    <p:embeddedFont>
      <p:font typeface="Evolventa Bold" panose="02020500000000000000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99" autoAdjust="0"/>
  </p:normalViewPr>
  <p:slideViewPr>
    <p:cSldViewPr>
      <p:cViewPr varScale="1">
        <p:scale>
          <a:sx n="70" d="100"/>
          <a:sy n="70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7.sv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svg"/><Relationship Id="rId9" Type="http://schemas.openxmlformats.org/officeDocument/2006/relationships/hyperlink" Target="https://scholarship.in.tku.edu.tw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12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67.png"/><Relationship Id="rId5" Type="http://schemas.openxmlformats.org/officeDocument/2006/relationships/image" Target="../media/image22.png"/><Relationship Id="rId10" Type="http://schemas.openxmlformats.org/officeDocument/2006/relationships/image" Target="../media/image66.png"/><Relationship Id="rId4" Type="http://schemas.openxmlformats.org/officeDocument/2006/relationships/image" Target="../media/image64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jpe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5.jpe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7.jpe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9.jpe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81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83.jpe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85.jpe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87.jpe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89.jpe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69.png"/><Relationship Id="rId18" Type="http://schemas.openxmlformats.org/officeDocument/2006/relationships/image" Target="../media/image17.sv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12" Type="http://schemas.openxmlformats.org/officeDocument/2006/relationships/image" Target="../media/image57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56.png"/><Relationship Id="rId5" Type="http://schemas.openxmlformats.org/officeDocument/2006/relationships/image" Target="../media/image91.png"/><Relationship Id="rId15" Type="http://schemas.openxmlformats.org/officeDocument/2006/relationships/image" Target="../media/image63.png"/><Relationship Id="rId10" Type="http://schemas.openxmlformats.org/officeDocument/2006/relationships/image" Target="../media/image55.svg"/><Relationship Id="rId4" Type="http://schemas.openxmlformats.org/officeDocument/2006/relationships/image" Target="../media/image7.svg"/><Relationship Id="rId9" Type="http://schemas.openxmlformats.org/officeDocument/2006/relationships/image" Target="../media/image54.png"/><Relationship Id="rId14" Type="http://schemas.openxmlformats.org/officeDocument/2006/relationships/image" Target="../media/image7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95.png"/><Relationship Id="rId5" Type="http://schemas.openxmlformats.org/officeDocument/2006/relationships/image" Target="../media/image73.png"/><Relationship Id="rId10" Type="http://schemas.openxmlformats.org/officeDocument/2006/relationships/image" Target="../media/image94.jpeg"/><Relationship Id="rId4" Type="http://schemas.openxmlformats.org/officeDocument/2006/relationships/image" Target="../media/image19.sv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69.png"/><Relationship Id="rId7" Type="http://schemas.openxmlformats.org/officeDocument/2006/relationships/image" Target="../media/image98.png"/><Relationship Id="rId12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57.svg"/><Relationship Id="rId4" Type="http://schemas.openxmlformats.org/officeDocument/2006/relationships/image" Target="../media/image70.sv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39.svg"/><Relationship Id="rId9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5093084" y="910293"/>
            <a:ext cx="8101832" cy="4233207"/>
          </a:xfrm>
          <a:custGeom>
            <a:avLst/>
            <a:gdLst/>
            <a:ahLst/>
            <a:cxnLst/>
            <a:rect l="l" t="t" r="r" b="b"/>
            <a:pathLst>
              <a:path w="8101832" h="4233207">
                <a:moveTo>
                  <a:pt x="0" y="0"/>
                </a:moveTo>
                <a:lnTo>
                  <a:pt x="8101832" y="0"/>
                </a:lnTo>
                <a:lnTo>
                  <a:pt x="8101832" y="4233207"/>
                </a:lnTo>
                <a:lnTo>
                  <a:pt x="0" y="4233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701343">
            <a:off x="11727171" y="1804959"/>
            <a:ext cx="2566479" cy="1189913"/>
          </a:xfrm>
          <a:custGeom>
            <a:avLst/>
            <a:gdLst/>
            <a:ahLst/>
            <a:cxnLst/>
            <a:rect l="l" t="t" r="r" b="b"/>
            <a:pathLst>
              <a:path w="2566479" h="1189913">
                <a:moveTo>
                  <a:pt x="0" y="0"/>
                </a:moveTo>
                <a:lnTo>
                  <a:pt x="2566478" y="0"/>
                </a:lnTo>
                <a:lnTo>
                  <a:pt x="2566478" y="1189913"/>
                </a:lnTo>
                <a:lnTo>
                  <a:pt x="0" y="11899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946758" y="784165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09" y="0"/>
                </a:lnTo>
                <a:lnTo>
                  <a:pt x="979509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6769545" y="3506261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09"/>
                </a:lnTo>
                <a:lnTo>
                  <a:pt x="0" y="979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 rot="-1320568">
            <a:off x="3658881" y="1606937"/>
            <a:ext cx="2868407" cy="1413342"/>
          </a:xfrm>
          <a:custGeom>
            <a:avLst/>
            <a:gdLst/>
            <a:ahLst/>
            <a:cxnLst/>
            <a:rect l="l" t="t" r="r" b="b"/>
            <a:pathLst>
              <a:path w="2868407" h="1413342">
                <a:moveTo>
                  <a:pt x="0" y="0"/>
                </a:moveTo>
                <a:lnTo>
                  <a:pt x="2868407" y="0"/>
                </a:lnTo>
                <a:lnTo>
                  <a:pt x="2868407" y="1413342"/>
                </a:lnTo>
                <a:lnTo>
                  <a:pt x="0" y="14133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2926267" y="5743131"/>
            <a:ext cx="12435465" cy="14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淡江大學國際企業學系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7963" y="7891528"/>
            <a:ext cx="4292073" cy="92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65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 TKU IB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491925" y="3976390"/>
            <a:ext cx="6566849" cy="16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系所資源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339" y="575816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CHAPTER THREE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>
            <a:off x="12955651" y="9947052"/>
            <a:ext cx="6178090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5028852" y="5976451"/>
            <a:ext cx="2575927" cy="3970601"/>
          </a:xfrm>
          <a:custGeom>
            <a:avLst/>
            <a:gdLst/>
            <a:ahLst/>
            <a:cxnLst/>
            <a:rect l="l" t="t" r="r" b="b"/>
            <a:pathLst>
              <a:path w="2575927" h="3970601">
                <a:moveTo>
                  <a:pt x="0" y="0"/>
                </a:moveTo>
                <a:lnTo>
                  <a:pt x="2575927" y="0"/>
                </a:lnTo>
                <a:lnTo>
                  <a:pt x="2575927" y="3970601"/>
                </a:lnTo>
                <a:lnTo>
                  <a:pt x="0" y="3970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-388447" y="7244114"/>
            <a:ext cx="1843977" cy="1602723"/>
          </a:xfrm>
          <a:custGeom>
            <a:avLst/>
            <a:gdLst/>
            <a:ahLst/>
            <a:cxnLst/>
            <a:rect l="l" t="t" r="r" b="b"/>
            <a:pathLst>
              <a:path w="1843977" h="1602723">
                <a:moveTo>
                  <a:pt x="0" y="0"/>
                </a:moveTo>
                <a:lnTo>
                  <a:pt x="1843977" y="0"/>
                </a:lnTo>
                <a:lnTo>
                  <a:pt x="1843977" y="1602723"/>
                </a:lnTo>
                <a:lnTo>
                  <a:pt x="0" y="1602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6614039" y="818581"/>
            <a:ext cx="1673961" cy="1708124"/>
          </a:xfrm>
          <a:custGeom>
            <a:avLst/>
            <a:gdLst/>
            <a:ahLst/>
            <a:cxnLst/>
            <a:rect l="l" t="t" r="r" b="b"/>
            <a:pathLst>
              <a:path w="1673961" h="1708124">
                <a:moveTo>
                  <a:pt x="0" y="0"/>
                </a:moveTo>
                <a:lnTo>
                  <a:pt x="1673961" y="0"/>
                </a:lnTo>
                <a:lnTo>
                  <a:pt x="1673961" y="1708123"/>
                </a:lnTo>
                <a:lnTo>
                  <a:pt x="0" y="17081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249208"/>
            <a:ext cx="16401010" cy="765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 dirty="0" err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有蓮獎學金</a:t>
            </a:r>
            <a:endParaRPr lang="en-US" sz="4200" b="1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2400"/>
              </a:lnSpc>
            </a:pPr>
            <a:endParaRPr lang="en-US" sz="4200" b="1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760095" lvl="1" indent="-380048"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</a:t>
            </a:r>
            <a:r>
              <a:rPr lang="en-US" sz="4200" b="1" dirty="0" err="1">
                <a:solidFill>
                  <a:srgbClr val="C00000"/>
                </a:solidFill>
                <a:latin typeface="Arimo Bold"/>
                <a:ea typeface="Arimo Bold"/>
                <a:cs typeface="Arimo Bold"/>
                <a:sym typeface="Arimo Bold"/>
              </a:rPr>
              <a:t>全臺大專校院單一獎學金總金額最高</a:t>
            </a:r>
            <a:endParaRPr lang="en-US" sz="4200" b="1" dirty="0">
              <a:solidFill>
                <a:srgbClr val="C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361960" lvl="1" indent="-180980" algn="l">
              <a:lnSpc>
                <a:spcPts val="2400"/>
              </a:lnSpc>
            </a:pPr>
            <a:endParaRPr lang="en-US" sz="4200" b="1" dirty="0">
              <a:solidFill>
                <a:srgbClr val="C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5040"/>
              </a:lnSpc>
            </a:pPr>
            <a:r>
              <a:rPr lang="en-US" sz="4200" b="1" spc="-16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   </a:t>
            </a:r>
            <a:r>
              <a:rPr lang="en-US" sz="4200" spc="-16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本校大學部繁星推薦及申請入學表現傑出，分發入學成績優異並</a:t>
            </a:r>
            <a:endParaRPr lang="en-US" sz="4200" spc="-16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60095" lvl="1" indent="-380048" algn="l">
              <a:lnSpc>
                <a:spcPts val="5040"/>
              </a:lnSpc>
            </a:pPr>
            <a:r>
              <a:rPr lang="en-US" sz="4200" spc="-2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以淡江大學為私校第一志願，就有機會獲得有蓮獎學金</a:t>
            </a:r>
            <a:r>
              <a:rPr lang="en-US" sz="4200" b="1" spc="-20" dirty="0">
                <a:solidFill>
                  <a:srgbClr val="C00000"/>
                </a:solidFill>
                <a:latin typeface="Arimo Bold"/>
                <a:ea typeface="Arimo Bold"/>
                <a:cs typeface="Arimo Bold"/>
                <a:sym typeface="Arimo Bold"/>
              </a:rPr>
              <a:t>20萬元</a:t>
            </a:r>
            <a:r>
              <a:rPr lang="en-US" sz="4200" spc="-2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。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200" spc="-2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 spc="-20" dirty="0" err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樸實剛毅獎助學金</a:t>
            </a:r>
            <a:endParaRPr lang="en-US" sz="4200" b="1" spc="-20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2400"/>
              </a:lnSpc>
            </a:pPr>
            <a:r>
              <a:rPr lang="en-US" sz="2000" b="1" spc="-8" dirty="0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     </a:t>
            </a:r>
          </a:p>
          <a:p>
            <a:pPr algn="l">
              <a:lnSpc>
                <a:spcPts val="5040"/>
              </a:lnSpc>
            </a:pPr>
            <a:r>
              <a:rPr lang="en-US" sz="4200" b="1" spc="-16" dirty="0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     </a:t>
            </a:r>
            <a:r>
              <a:rPr lang="en-US" sz="4200" spc="-16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設有</a:t>
            </a:r>
            <a:r>
              <a:rPr lang="en-US" sz="4200" b="1" spc="-16" dirty="0">
                <a:solidFill>
                  <a:srgbClr val="C00000"/>
                </a:solidFill>
                <a:latin typeface="Arimo Bold"/>
                <a:ea typeface="Arimo Bold"/>
                <a:cs typeface="Arimo Bold"/>
                <a:sym typeface="Arimo Bold"/>
              </a:rPr>
              <a:t>超過200項</a:t>
            </a:r>
            <a:r>
              <a:rPr lang="en-US" sz="4200" spc="-16" dirty="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獎助學金</a:t>
            </a:r>
          </a:p>
          <a:p>
            <a:pPr marL="524833" lvl="1" indent="-262417" algn="l">
              <a:lnSpc>
                <a:spcPts val="3480"/>
              </a:lnSpc>
            </a:pPr>
            <a:endParaRPr lang="en-US" sz="4200" spc="-16" dirty="0">
              <a:solidFill>
                <a:srgbClr val="19191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760095" lvl="1" indent="-380048" algn="l">
              <a:lnSpc>
                <a:spcPts val="5040"/>
              </a:lnSpc>
            </a:pP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     </a:t>
            </a:r>
            <a:r>
              <a:rPr lang="en-US" sz="4200" spc="-20" dirty="0" err="1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學生可利用獎學金系統快速查詢</a:t>
            </a: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:</a:t>
            </a:r>
          </a:p>
          <a:p>
            <a:pPr marL="651510" lvl="1" indent="-325755" algn="l">
              <a:lnSpc>
                <a:spcPts val="4320"/>
              </a:lnSpc>
            </a:pPr>
            <a:r>
              <a:rPr lang="en-US" sz="3600" spc="-17" dirty="0">
                <a:solidFill>
                  <a:srgbClr val="191919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       </a:t>
            </a:r>
            <a:r>
              <a:rPr lang="en-US" sz="3600" u="sng" spc="-17" dirty="0">
                <a:solidFill>
                  <a:schemeClr val="tx2"/>
                </a:solidFill>
                <a:latin typeface="AC Soft Icecream"/>
                <a:ea typeface="AC Soft Icecream"/>
                <a:cs typeface="AC Soft Icecream"/>
                <a:sym typeface="AC Soft Icecream"/>
                <a:hlinkClick r:id="rId9" tooltip="https://scholarship.in.tku.edu.tw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https://scholarship.in.tku.edu.tw/</a:t>
            </a:r>
          </a:p>
          <a:p>
            <a:pPr marL="760095" lvl="1" indent="-380048" algn="l">
              <a:lnSpc>
                <a:spcPts val="5040"/>
              </a:lnSpc>
            </a:pPr>
            <a:endParaRPr lang="en-US" sz="3600" u="sng" spc="-17" dirty="0">
              <a:solidFill>
                <a:srgbClr val="0000FF"/>
              </a:solidFill>
              <a:latin typeface="AC Soft Icecream"/>
              <a:ea typeface="AC Soft Icecream"/>
              <a:cs typeface="AC Soft Icecream"/>
              <a:sym typeface="AC Soft Icecream"/>
              <a:hlinkClick r:id="rId9" tooltip="https://scholarship.in.tku.edu.tw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405036" y="8846837"/>
            <a:ext cx="623816" cy="623816"/>
          </a:xfrm>
          <a:custGeom>
            <a:avLst/>
            <a:gdLst/>
            <a:ahLst/>
            <a:cxnLst/>
            <a:rect l="l" t="t" r="r" b="b"/>
            <a:pathLst>
              <a:path w="623816" h="623816">
                <a:moveTo>
                  <a:pt x="0" y="0"/>
                </a:moveTo>
                <a:lnTo>
                  <a:pt x="623816" y="0"/>
                </a:lnTo>
                <a:lnTo>
                  <a:pt x="623816" y="623815"/>
                </a:lnTo>
                <a:lnTo>
                  <a:pt x="0" y="623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6856164" y="488093"/>
            <a:ext cx="504096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本校獎學金</a:t>
            </a:r>
          </a:p>
        </p:txBody>
      </p:sp>
      <p:sp>
        <p:nvSpPr>
          <p:cNvPr id="10" name="Freeform 10" descr="QR 碼​影像"/>
          <p:cNvSpPr/>
          <p:nvPr/>
        </p:nvSpPr>
        <p:spPr>
          <a:xfrm>
            <a:off x="10778613" y="6473126"/>
            <a:ext cx="2685618" cy="2685618"/>
          </a:xfrm>
          <a:custGeom>
            <a:avLst/>
            <a:gdLst/>
            <a:ahLst/>
            <a:cxnLst/>
            <a:rect l="l" t="t" r="r" b="b"/>
            <a:pathLst>
              <a:path w="2685618" h="2685618">
                <a:moveTo>
                  <a:pt x="0" y="0"/>
                </a:moveTo>
                <a:lnTo>
                  <a:pt x="2685618" y="0"/>
                </a:lnTo>
                <a:lnTo>
                  <a:pt x="2685618" y="2685618"/>
                </a:lnTo>
                <a:lnTo>
                  <a:pt x="0" y="26856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>
            <a:off x="12955651" y="9947052"/>
            <a:ext cx="6178090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4676464" y="5143500"/>
            <a:ext cx="3135982" cy="4833883"/>
          </a:xfrm>
          <a:custGeom>
            <a:avLst/>
            <a:gdLst/>
            <a:ahLst/>
            <a:cxnLst/>
            <a:rect l="l" t="t" r="r" b="b"/>
            <a:pathLst>
              <a:path w="3135982" h="4833883">
                <a:moveTo>
                  <a:pt x="0" y="0"/>
                </a:moveTo>
                <a:lnTo>
                  <a:pt x="3135982" y="0"/>
                </a:lnTo>
                <a:lnTo>
                  <a:pt x="3135982" y="4833883"/>
                </a:lnTo>
                <a:lnTo>
                  <a:pt x="0" y="4833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-388447" y="8297390"/>
            <a:ext cx="1577277" cy="1370916"/>
          </a:xfrm>
          <a:custGeom>
            <a:avLst/>
            <a:gdLst/>
            <a:ahLst/>
            <a:cxnLst/>
            <a:rect l="l" t="t" r="r" b="b"/>
            <a:pathLst>
              <a:path w="1577277" h="1370916">
                <a:moveTo>
                  <a:pt x="0" y="0"/>
                </a:moveTo>
                <a:lnTo>
                  <a:pt x="1577277" y="0"/>
                </a:lnTo>
                <a:lnTo>
                  <a:pt x="1577277" y="1370916"/>
                </a:lnTo>
                <a:lnTo>
                  <a:pt x="0" y="1370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6158730" y="353979"/>
            <a:ext cx="2129270" cy="2172725"/>
          </a:xfrm>
          <a:custGeom>
            <a:avLst/>
            <a:gdLst/>
            <a:ahLst/>
            <a:cxnLst/>
            <a:rect l="l" t="t" r="r" b="b"/>
            <a:pathLst>
              <a:path w="2129270" h="2172725">
                <a:moveTo>
                  <a:pt x="0" y="0"/>
                </a:moveTo>
                <a:lnTo>
                  <a:pt x="2129270" y="0"/>
                </a:lnTo>
                <a:lnTo>
                  <a:pt x="2129270" y="2172725"/>
                </a:lnTo>
                <a:lnTo>
                  <a:pt x="0" y="2172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3384276" y="8569117"/>
            <a:ext cx="905573" cy="905573"/>
          </a:xfrm>
          <a:custGeom>
            <a:avLst/>
            <a:gdLst/>
            <a:ahLst/>
            <a:cxnLst/>
            <a:rect l="l" t="t" r="r" b="b"/>
            <a:pathLst>
              <a:path w="905573" h="905573">
                <a:moveTo>
                  <a:pt x="0" y="0"/>
                </a:moveTo>
                <a:lnTo>
                  <a:pt x="905574" y="0"/>
                </a:lnTo>
                <a:lnTo>
                  <a:pt x="905574" y="905574"/>
                </a:lnTo>
                <a:lnTo>
                  <a:pt x="0" y="9055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39997" y="282763"/>
            <a:ext cx="504096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本校獎學金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5530" y="1895923"/>
            <a:ext cx="16401010" cy="660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42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大一新生可申請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淡江大學晶英學生獎助學金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台北市淡江大學校友會獎學金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台北市淡江大學校友會愛膳餐券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陳梧桐先生清寒獎助學金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財團法人鴻海教育基金會「鴻海獎學鯨」獎助學金</a:t>
            </a:r>
          </a:p>
          <a:p>
            <a:pPr marL="760095" lvl="1" indent="-380048" algn="l">
              <a:lnSpc>
                <a:spcPts val="7560"/>
              </a:lnSpc>
            </a:pPr>
            <a:r>
              <a:rPr lang="en-US" sz="4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等</a:t>
            </a:r>
            <a:r>
              <a:rPr lang="en-US" sz="4200" b="1">
                <a:solidFill>
                  <a:srgbClr val="C00000"/>
                </a:solidFill>
                <a:latin typeface="Arimo Bold"/>
                <a:ea typeface="Arimo Bold"/>
                <a:cs typeface="Arimo Bold"/>
                <a:sym typeface="Arimo Bold"/>
              </a:rPr>
              <a:t>50項</a:t>
            </a:r>
            <a:r>
              <a:rPr lang="en-US" sz="4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獎助學金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89593" y="871173"/>
            <a:ext cx="6790966" cy="4137865"/>
            <a:chOff x="0" y="0"/>
            <a:chExt cx="1333948" cy="812800"/>
          </a:xfrm>
        </p:grpSpPr>
        <p:sp>
          <p:nvSpPr>
            <p:cNvPr id="4" name="Freeform 4" descr="一張含有 服裝, 人員, 人的臉孔, 女人 的圖片  自動產生的描述"/>
            <p:cNvSpPr/>
            <p:nvPr/>
          </p:nvSpPr>
          <p:spPr>
            <a:xfrm>
              <a:off x="0" y="0"/>
              <a:ext cx="1333948" cy="812800"/>
            </a:xfrm>
            <a:custGeom>
              <a:avLst/>
              <a:gdLst/>
              <a:ahLst/>
              <a:cxnLst/>
              <a:rect l="l" t="t" r="r" b="b"/>
              <a:pathLst>
                <a:path w="1333948" h="812800">
                  <a:moveTo>
                    <a:pt x="0" y="0"/>
                  </a:moveTo>
                  <a:lnTo>
                    <a:pt x="1333948" y="0"/>
                  </a:lnTo>
                  <a:lnTo>
                    <a:pt x="133394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594" t="-24581" r="-594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61484" y="4595508"/>
            <a:ext cx="6901760" cy="4137865"/>
            <a:chOff x="0" y="0"/>
            <a:chExt cx="1355711" cy="812800"/>
          </a:xfrm>
        </p:grpSpPr>
        <p:sp>
          <p:nvSpPr>
            <p:cNvPr id="6" name="Freeform 6" descr="一張含有 服裝, 人員, 足部穿著, 人的臉孔 的圖片  自動產生的描述"/>
            <p:cNvSpPr/>
            <p:nvPr/>
          </p:nvSpPr>
          <p:spPr>
            <a:xfrm>
              <a:off x="0" y="0"/>
              <a:ext cx="1355712" cy="812800"/>
            </a:xfrm>
            <a:custGeom>
              <a:avLst/>
              <a:gdLst/>
              <a:ahLst/>
              <a:cxnLst/>
              <a:rect l="l" t="t" r="r" b="b"/>
              <a:pathLst>
                <a:path w="1355712" h="812800">
                  <a:moveTo>
                    <a:pt x="0" y="0"/>
                  </a:moveTo>
                  <a:lnTo>
                    <a:pt x="1355712" y="0"/>
                  </a:lnTo>
                  <a:lnTo>
                    <a:pt x="13557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98" r="-11746" b="-98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6478215" y="9258300"/>
            <a:ext cx="1804253" cy="1564780"/>
          </a:xfrm>
          <a:custGeom>
            <a:avLst/>
            <a:gdLst/>
            <a:ahLst/>
            <a:cxnLst/>
            <a:rect l="l" t="t" r="r" b="b"/>
            <a:pathLst>
              <a:path w="1804253" h="1564780">
                <a:moveTo>
                  <a:pt x="0" y="0"/>
                </a:moveTo>
                <a:lnTo>
                  <a:pt x="1804253" y="0"/>
                </a:lnTo>
                <a:lnTo>
                  <a:pt x="1804253" y="1564780"/>
                </a:lnTo>
                <a:lnTo>
                  <a:pt x="0" y="1564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5388926" y="-1352731"/>
            <a:ext cx="2893542" cy="2705462"/>
          </a:xfrm>
          <a:custGeom>
            <a:avLst/>
            <a:gdLst/>
            <a:ahLst/>
            <a:cxnLst/>
            <a:rect l="l" t="t" r="r" b="b"/>
            <a:pathLst>
              <a:path w="2893542" h="2705462">
                <a:moveTo>
                  <a:pt x="0" y="0"/>
                </a:moveTo>
                <a:lnTo>
                  <a:pt x="2893542" y="0"/>
                </a:lnTo>
                <a:lnTo>
                  <a:pt x="2893542" y="2705462"/>
                </a:lnTo>
                <a:lnTo>
                  <a:pt x="0" y="27054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347962" y="857250"/>
            <a:ext cx="504096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本系獎學金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543175"/>
            <a:ext cx="10217252" cy="701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 dirty="0" err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簡宜彬校友優秀及急難獎助學金</a:t>
            </a:r>
            <a:endParaRPr lang="en-US" sz="4200" b="1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2400"/>
              </a:lnSpc>
            </a:pPr>
            <a:r>
              <a:rPr lang="en-US" sz="2000" spc="-8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    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    </a:t>
            </a:r>
            <a:r>
              <a:rPr lang="en-US" sz="4200" spc="-20" dirty="0" err="1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金額</a:t>
            </a: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: 3萬元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    </a:t>
            </a:r>
            <a:r>
              <a:rPr lang="en-US" sz="4200" spc="-20" dirty="0" err="1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名額</a:t>
            </a: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: 10 </a:t>
            </a:r>
            <a:r>
              <a:rPr lang="en-US" sz="4200" spc="-20" dirty="0" err="1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名</a:t>
            </a:r>
            <a:endParaRPr lang="en-US" sz="4200" spc="-20" dirty="0">
              <a:solidFill>
                <a:srgbClr val="191919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marL="760095" lvl="1" indent="-380048" algn="l">
              <a:lnSpc>
                <a:spcPts val="5040"/>
              </a:lnSpc>
            </a:pPr>
            <a:endParaRPr lang="en-US" sz="4200" spc="-20" dirty="0">
              <a:solidFill>
                <a:srgbClr val="191919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b="1" spc="-20" dirty="0" err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陳定川榮譽博士獎學金</a:t>
            </a:r>
            <a:endParaRPr lang="en-US" sz="4200" b="1" spc="-20" dirty="0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l">
              <a:lnSpc>
                <a:spcPts val="2400"/>
              </a:lnSpc>
            </a:pPr>
            <a:r>
              <a:rPr lang="en-US" sz="2000" spc="-8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    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    </a:t>
            </a:r>
            <a:r>
              <a:rPr lang="en-US" sz="4200" spc="-20" dirty="0" err="1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金額</a:t>
            </a: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: 2萬元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    </a:t>
            </a:r>
            <a:r>
              <a:rPr lang="en-US" sz="4200" spc="-20" dirty="0" err="1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名額</a:t>
            </a:r>
            <a:r>
              <a:rPr lang="en-US" sz="4200" spc="-20" dirty="0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: 15 </a:t>
            </a:r>
            <a:r>
              <a:rPr lang="en-US" sz="4200" spc="-20" dirty="0" err="1">
                <a:solidFill>
                  <a:srgbClr val="191919"/>
                </a:solidFill>
                <a:latin typeface="Evolventa"/>
                <a:ea typeface="Evolventa"/>
                <a:cs typeface="Evolventa"/>
                <a:sym typeface="Evolventa"/>
              </a:rPr>
              <a:t>名</a:t>
            </a:r>
            <a:endParaRPr lang="en-US" sz="4200" spc="-20" dirty="0">
              <a:solidFill>
                <a:srgbClr val="191919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marL="760095" lvl="1" indent="-380048" algn="l">
              <a:lnSpc>
                <a:spcPts val="5040"/>
              </a:lnSpc>
            </a:pPr>
            <a:endParaRPr lang="en-US" sz="4200" spc="-20" dirty="0">
              <a:solidFill>
                <a:srgbClr val="191919"/>
              </a:solidFill>
              <a:latin typeface="Evolventa"/>
              <a:ea typeface="Evolventa"/>
              <a:cs typeface="Evolventa"/>
              <a:sym typeface="Evolventa"/>
            </a:endParaRPr>
          </a:p>
          <a:p>
            <a:pPr marL="760095" lvl="1" indent="-380048" algn="l">
              <a:lnSpc>
                <a:spcPts val="5040"/>
              </a:lnSpc>
            </a:pPr>
            <a:r>
              <a:rPr lang="en-US" sz="4200" b="1" spc="-20" dirty="0" err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以上獎學金</a:t>
            </a:r>
            <a:r>
              <a:rPr lang="en-US" sz="4200" b="1" spc="-20" dirty="0" err="1">
                <a:solidFill>
                  <a:srgbClr val="C00000"/>
                </a:solidFill>
                <a:latin typeface="Arimo Bold"/>
                <a:ea typeface="Arimo Bold"/>
                <a:cs typeface="Arimo Bold"/>
                <a:sym typeface="Arimo Bold"/>
              </a:rPr>
              <a:t>限本系學生</a:t>
            </a:r>
            <a:r>
              <a:rPr lang="en-US" sz="4200" b="1" spc="-20" dirty="0" err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申請</a:t>
            </a:r>
            <a:endParaRPr lang="en-US" sz="4200" b="1" spc="-20" dirty="0">
              <a:solidFill>
                <a:srgbClr val="19191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760095" lvl="1" indent="-380048" algn="l">
              <a:lnSpc>
                <a:spcPts val="5040"/>
              </a:lnSpc>
            </a:pPr>
            <a:endParaRPr lang="en-US" sz="4200" b="1" spc="-20" dirty="0">
              <a:solidFill>
                <a:srgbClr val="19191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AutoShape 4"/>
          <p:cNvSpPr/>
          <p:nvPr/>
        </p:nvSpPr>
        <p:spPr>
          <a:xfrm>
            <a:off x="1028700" y="9485889"/>
            <a:ext cx="5770805" cy="0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028700" y="6620960"/>
            <a:ext cx="1353655" cy="1265667"/>
          </a:xfrm>
          <a:custGeom>
            <a:avLst/>
            <a:gdLst/>
            <a:ahLst/>
            <a:cxnLst/>
            <a:rect l="l" t="t" r="r" b="b"/>
            <a:pathLst>
              <a:path w="1353655" h="1265667">
                <a:moveTo>
                  <a:pt x="0" y="0"/>
                </a:moveTo>
                <a:lnTo>
                  <a:pt x="1353655" y="0"/>
                </a:lnTo>
                <a:lnTo>
                  <a:pt x="1353655" y="1265668"/>
                </a:lnTo>
                <a:lnTo>
                  <a:pt x="0" y="1265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5974611" y="6181129"/>
            <a:ext cx="657988" cy="657988"/>
          </a:xfrm>
          <a:custGeom>
            <a:avLst/>
            <a:gdLst/>
            <a:ahLst/>
            <a:cxnLst/>
            <a:rect l="l" t="t" r="r" b="b"/>
            <a:pathLst>
              <a:path w="657988" h="657988">
                <a:moveTo>
                  <a:pt x="0" y="0"/>
                </a:moveTo>
                <a:lnTo>
                  <a:pt x="657988" y="0"/>
                </a:lnTo>
                <a:lnTo>
                  <a:pt x="657988" y="657989"/>
                </a:lnTo>
                <a:lnTo>
                  <a:pt x="0" y="657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7023208" y="9108167"/>
            <a:ext cx="755443" cy="755443"/>
          </a:xfrm>
          <a:custGeom>
            <a:avLst/>
            <a:gdLst/>
            <a:ahLst/>
            <a:cxnLst/>
            <a:rect l="l" t="t" r="r" b="b"/>
            <a:pathLst>
              <a:path w="755443" h="755443">
                <a:moveTo>
                  <a:pt x="0" y="0"/>
                </a:moveTo>
                <a:lnTo>
                  <a:pt x="755443" y="0"/>
                </a:lnTo>
                <a:lnTo>
                  <a:pt x="755443" y="755443"/>
                </a:lnTo>
                <a:lnTo>
                  <a:pt x="0" y="7554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39997" y="282763"/>
            <a:ext cx="432819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企業實習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010568"/>
            <a:ext cx="16913217" cy="482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42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與上市公司合作開設實習課程(9學分)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中租迪和股份有限公司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第一金融集團</a:t>
            </a:r>
          </a:p>
          <a:p>
            <a:pPr marL="760095" lvl="1" indent="-380048" algn="l">
              <a:lnSpc>
                <a:spcPts val="7560"/>
              </a:lnSpc>
              <a:buFont typeface="Arial"/>
              <a:buChar char="•"/>
            </a:pPr>
            <a:r>
              <a:rPr lang="en-US" sz="42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凱基金控</a:t>
            </a:r>
          </a:p>
          <a:p>
            <a:pPr marL="760095" lvl="1" indent="-380048" algn="l">
              <a:lnSpc>
                <a:spcPts val="5040"/>
              </a:lnSpc>
            </a:pPr>
            <a:endParaRPr lang="en-US" sz="4200">
              <a:solidFill>
                <a:srgbClr val="19191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" name="Freeform 10" descr="2024-0226中租-KY法說會-摘要整理及逐字稿- Duncan Teng 的投資觀察"/>
          <p:cNvSpPr/>
          <p:nvPr/>
        </p:nvSpPr>
        <p:spPr>
          <a:xfrm>
            <a:off x="6799505" y="7064979"/>
            <a:ext cx="3014580" cy="2010700"/>
          </a:xfrm>
          <a:custGeom>
            <a:avLst/>
            <a:gdLst/>
            <a:ahLst/>
            <a:cxnLst/>
            <a:rect l="l" t="t" r="r" b="b"/>
            <a:pathLst>
              <a:path w="3014580" h="2010700">
                <a:moveTo>
                  <a:pt x="0" y="0"/>
                </a:moveTo>
                <a:lnTo>
                  <a:pt x="3014580" y="0"/>
                </a:lnTo>
                <a:lnTo>
                  <a:pt x="3014580" y="2010700"/>
                </a:lnTo>
                <a:lnTo>
                  <a:pt x="0" y="2010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 descr="First Financial Holding"/>
          <p:cNvSpPr/>
          <p:nvPr/>
        </p:nvSpPr>
        <p:spPr>
          <a:xfrm>
            <a:off x="9891418" y="7174551"/>
            <a:ext cx="3274888" cy="1791556"/>
          </a:xfrm>
          <a:custGeom>
            <a:avLst/>
            <a:gdLst/>
            <a:ahLst/>
            <a:cxnLst/>
            <a:rect l="l" t="t" r="r" b="b"/>
            <a:pathLst>
              <a:path w="3274888" h="1791556">
                <a:moveTo>
                  <a:pt x="0" y="0"/>
                </a:moveTo>
                <a:lnTo>
                  <a:pt x="3274888" y="0"/>
                </a:lnTo>
                <a:lnTo>
                  <a:pt x="3274888" y="1791556"/>
                </a:lnTo>
                <a:lnTo>
                  <a:pt x="0" y="1791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941" t="-18377" r="-12577" b="-20385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 descr="About KGI | KGI Wealth Management"/>
          <p:cNvSpPr/>
          <p:nvPr/>
        </p:nvSpPr>
        <p:spPr>
          <a:xfrm>
            <a:off x="13437608" y="7382193"/>
            <a:ext cx="4341043" cy="1386353"/>
          </a:xfrm>
          <a:custGeom>
            <a:avLst/>
            <a:gdLst/>
            <a:ahLst/>
            <a:cxnLst/>
            <a:rect l="l" t="t" r="r" b="b"/>
            <a:pathLst>
              <a:path w="4341043" h="1386353">
                <a:moveTo>
                  <a:pt x="0" y="0"/>
                </a:moveTo>
                <a:lnTo>
                  <a:pt x="4341043" y="0"/>
                </a:lnTo>
                <a:lnTo>
                  <a:pt x="4341043" y="1386352"/>
                </a:lnTo>
                <a:lnTo>
                  <a:pt x="0" y="13863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797303" y="1673414"/>
            <a:ext cx="5572541" cy="4137865"/>
            <a:chOff x="0" y="0"/>
            <a:chExt cx="1094613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94613" cy="812800"/>
            </a:xfrm>
            <a:custGeom>
              <a:avLst/>
              <a:gdLst/>
              <a:ahLst/>
              <a:cxnLst/>
              <a:rect l="l" t="t" r="r" b="b"/>
              <a:pathLst>
                <a:path w="1094613" h="812800">
                  <a:moveTo>
                    <a:pt x="0" y="0"/>
                  </a:moveTo>
                  <a:lnTo>
                    <a:pt x="1094613" y="0"/>
                  </a:lnTo>
                  <a:lnTo>
                    <a:pt x="1094613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2"/>
              <a:stretch>
                <a:fillRect t="-479" b="-479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2C195967-F7A5-76B8-2F08-3ECF53067322}"/>
              </a:ext>
            </a:extLst>
          </p:cNvPr>
          <p:cNvSpPr/>
          <p:nvPr/>
        </p:nvSpPr>
        <p:spPr>
          <a:xfrm>
            <a:off x="2459688" y="6515102"/>
            <a:ext cx="2708504" cy="2951259"/>
          </a:xfrm>
          <a:custGeom>
            <a:avLst/>
            <a:gdLst/>
            <a:ahLst/>
            <a:cxnLst/>
            <a:rect l="l" t="t" r="r" b="b"/>
            <a:pathLst>
              <a:path w="2235052" h="2475370">
                <a:moveTo>
                  <a:pt x="0" y="0"/>
                </a:moveTo>
                <a:lnTo>
                  <a:pt x="2235052" y="0"/>
                </a:lnTo>
                <a:lnTo>
                  <a:pt x="2235052" y="2475370"/>
                </a:lnTo>
                <a:lnTo>
                  <a:pt x="0" y="24753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5237" r="-5237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335" b="-335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090712" cy="3604159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EDB43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19948" y="4206197"/>
            <a:ext cx="9684769" cy="3150259"/>
            <a:chOff x="0" y="0"/>
            <a:chExt cx="1418129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8129" cy="461289"/>
            </a:xfrm>
            <a:custGeom>
              <a:avLst/>
              <a:gdLst/>
              <a:ahLst/>
              <a:cxnLst/>
              <a:rect l="l" t="t" r="r" b="b"/>
              <a:pathLst>
                <a:path w="1418129" h="461289">
                  <a:moveTo>
                    <a:pt x="39170" y="0"/>
                  </a:moveTo>
                  <a:lnTo>
                    <a:pt x="1378959" y="0"/>
                  </a:lnTo>
                  <a:cubicBezTo>
                    <a:pt x="1400592" y="0"/>
                    <a:pt x="1418129" y="17537"/>
                    <a:pt x="1418129" y="39170"/>
                  </a:cubicBezTo>
                  <a:lnTo>
                    <a:pt x="1418129" y="422118"/>
                  </a:lnTo>
                  <a:cubicBezTo>
                    <a:pt x="1418129" y="443752"/>
                    <a:pt x="1400592" y="461289"/>
                    <a:pt x="1378959" y="461289"/>
                  </a:cubicBezTo>
                  <a:lnTo>
                    <a:pt x="39170" y="461289"/>
                  </a:lnTo>
                  <a:cubicBezTo>
                    <a:pt x="17537" y="461289"/>
                    <a:pt x="0" y="443752"/>
                    <a:pt x="0" y="422118"/>
                  </a:cubicBezTo>
                  <a:lnTo>
                    <a:pt x="0" y="39170"/>
                  </a:lnTo>
                  <a:cubicBezTo>
                    <a:pt x="0" y="17537"/>
                    <a:pt x="17537" y="0"/>
                    <a:pt x="39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18129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8165897" y="4722146"/>
            <a:ext cx="8961120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zh-TW" alt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美國</a:t>
            </a:r>
            <a:r>
              <a:rPr lang="en-US" sz="4299" b="1" dirty="0" err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賓州印地安那大學</a:t>
            </a:r>
            <a:endParaRPr lang="en-US" sz="4299" b="1" dirty="0">
              <a:solidFill>
                <a:srgbClr val="231F2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7739"/>
              </a:lnSpc>
            </a:pPr>
            <a:r>
              <a:rPr lang="en-US" sz="4299" spc="-20" dirty="0">
                <a:solidFill>
                  <a:srgbClr val="231F20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Indiana University of </a:t>
            </a:r>
            <a:r>
              <a:rPr lang="en-US" sz="4299" spc="-20" dirty="0" err="1">
                <a:solidFill>
                  <a:srgbClr val="231F20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Pennaylvania</a:t>
            </a:r>
            <a:endParaRPr lang="en-US" sz="4299" spc="-20" dirty="0">
              <a:solidFill>
                <a:srgbClr val="231F20"/>
              </a:solidFill>
              <a:latin typeface="AC Soft Icecream"/>
              <a:ea typeface="AC Soft Icecream"/>
              <a:cs typeface="AC Soft Icecream"/>
              <a:sym typeface="AC Soft Icecrea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335" b="-335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280" b="-280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090712" cy="3604159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19948" y="4206197"/>
            <a:ext cx="9684769" cy="3150259"/>
            <a:chOff x="0" y="0"/>
            <a:chExt cx="1418129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8129" cy="461289"/>
            </a:xfrm>
            <a:custGeom>
              <a:avLst/>
              <a:gdLst/>
              <a:ahLst/>
              <a:cxnLst/>
              <a:rect l="l" t="t" r="r" b="b"/>
              <a:pathLst>
                <a:path w="1418129" h="461289">
                  <a:moveTo>
                    <a:pt x="39170" y="0"/>
                  </a:moveTo>
                  <a:lnTo>
                    <a:pt x="1378959" y="0"/>
                  </a:lnTo>
                  <a:cubicBezTo>
                    <a:pt x="1400592" y="0"/>
                    <a:pt x="1418129" y="17537"/>
                    <a:pt x="1418129" y="39170"/>
                  </a:cubicBezTo>
                  <a:lnTo>
                    <a:pt x="1418129" y="422118"/>
                  </a:lnTo>
                  <a:cubicBezTo>
                    <a:pt x="1418129" y="443752"/>
                    <a:pt x="1400592" y="461289"/>
                    <a:pt x="1378959" y="461289"/>
                  </a:cubicBezTo>
                  <a:lnTo>
                    <a:pt x="39170" y="461289"/>
                  </a:lnTo>
                  <a:cubicBezTo>
                    <a:pt x="17537" y="461289"/>
                    <a:pt x="0" y="443752"/>
                    <a:pt x="0" y="422118"/>
                  </a:cubicBezTo>
                  <a:lnTo>
                    <a:pt x="0" y="39170"/>
                  </a:lnTo>
                  <a:cubicBezTo>
                    <a:pt x="0" y="17537"/>
                    <a:pt x="17537" y="0"/>
                    <a:pt x="39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18129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8165897" y="4722146"/>
            <a:ext cx="8961120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zh-TW" alt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美國</a:t>
            </a:r>
            <a:r>
              <a:rPr lang="en-US" sz="4299" b="1" dirty="0" err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維諾納州立大學</a:t>
            </a:r>
            <a:endParaRPr lang="en-US" sz="4299" b="1" dirty="0">
              <a:solidFill>
                <a:srgbClr val="231F2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7739"/>
              </a:lnSpc>
            </a:pPr>
            <a:r>
              <a:rPr lang="en-US" sz="4299" b="1" spc="-20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Winona State University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 descr="IMG_1286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427" r="-182" b="-427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49787" r="-49787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090712" cy="3604159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94DC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19948" y="4206197"/>
            <a:ext cx="9684769" cy="3150259"/>
            <a:chOff x="0" y="0"/>
            <a:chExt cx="1418129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8129" cy="461289"/>
            </a:xfrm>
            <a:custGeom>
              <a:avLst/>
              <a:gdLst/>
              <a:ahLst/>
              <a:cxnLst/>
              <a:rect l="l" t="t" r="r" b="b"/>
              <a:pathLst>
                <a:path w="1418129" h="461289">
                  <a:moveTo>
                    <a:pt x="39170" y="0"/>
                  </a:moveTo>
                  <a:lnTo>
                    <a:pt x="1378959" y="0"/>
                  </a:lnTo>
                  <a:cubicBezTo>
                    <a:pt x="1400592" y="0"/>
                    <a:pt x="1418129" y="17537"/>
                    <a:pt x="1418129" y="39170"/>
                  </a:cubicBezTo>
                  <a:lnTo>
                    <a:pt x="1418129" y="422118"/>
                  </a:lnTo>
                  <a:cubicBezTo>
                    <a:pt x="1418129" y="443752"/>
                    <a:pt x="1400592" y="461289"/>
                    <a:pt x="1378959" y="461289"/>
                  </a:cubicBezTo>
                  <a:lnTo>
                    <a:pt x="39170" y="461289"/>
                  </a:lnTo>
                  <a:cubicBezTo>
                    <a:pt x="17537" y="461289"/>
                    <a:pt x="0" y="443752"/>
                    <a:pt x="0" y="422118"/>
                  </a:cubicBezTo>
                  <a:lnTo>
                    <a:pt x="0" y="39170"/>
                  </a:lnTo>
                  <a:cubicBezTo>
                    <a:pt x="0" y="17537"/>
                    <a:pt x="17537" y="0"/>
                    <a:pt x="39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18129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8165897" y="4722146"/>
            <a:ext cx="8961120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zh-TW" alt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美國</a:t>
            </a:r>
            <a:r>
              <a:rPr lang="en-US" sz="4299" b="1" dirty="0" err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聖湯瑪斯大學</a:t>
            </a:r>
            <a:endParaRPr lang="en-US" sz="4299" b="1" dirty="0">
              <a:solidFill>
                <a:srgbClr val="231F2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7739"/>
              </a:lnSpc>
            </a:pPr>
            <a:r>
              <a:rPr 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University of St. Thomas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 descr="S__5120013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286" b="-351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 descr="S__65830916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388" b="-505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090712" cy="3604159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F9999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19948" y="4206197"/>
            <a:ext cx="9684769" cy="3150259"/>
            <a:chOff x="0" y="0"/>
            <a:chExt cx="1418129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8129" cy="461289"/>
            </a:xfrm>
            <a:custGeom>
              <a:avLst/>
              <a:gdLst/>
              <a:ahLst/>
              <a:cxnLst/>
              <a:rect l="l" t="t" r="r" b="b"/>
              <a:pathLst>
                <a:path w="1418129" h="461289">
                  <a:moveTo>
                    <a:pt x="39170" y="0"/>
                  </a:moveTo>
                  <a:lnTo>
                    <a:pt x="1378959" y="0"/>
                  </a:lnTo>
                  <a:cubicBezTo>
                    <a:pt x="1400592" y="0"/>
                    <a:pt x="1418129" y="17537"/>
                    <a:pt x="1418129" y="39170"/>
                  </a:cubicBezTo>
                  <a:lnTo>
                    <a:pt x="1418129" y="422118"/>
                  </a:lnTo>
                  <a:cubicBezTo>
                    <a:pt x="1418129" y="443752"/>
                    <a:pt x="1400592" y="461289"/>
                    <a:pt x="1378959" y="461289"/>
                  </a:cubicBezTo>
                  <a:lnTo>
                    <a:pt x="39170" y="461289"/>
                  </a:lnTo>
                  <a:cubicBezTo>
                    <a:pt x="17537" y="461289"/>
                    <a:pt x="0" y="443752"/>
                    <a:pt x="0" y="422118"/>
                  </a:cubicBezTo>
                  <a:lnTo>
                    <a:pt x="0" y="39170"/>
                  </a:lnTo>
                  <a:cubicBezTo>
                    <a:pt x="0" y="17537"/>
                    <a:pt x="17537" y="0"/>
                    <a:pt x="39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18129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8165897" y="4722146"/>
            <a:ext cx="8961120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zh-TW" alt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美國</a:t>
            </a:r>
            <a:r>
              <a:rPr lang="en-US" sz="4299" b="1" dirty="0" err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密西根大學福林特分校</a:t>
            </a:r>
            <a:endParaRPr lang="en-US" sz="4299" b="1" dirty="0">
              <a:solidFill>
                <a:srgbClr val="231F2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7739"/>
              </a:lnSpc>
            </a:pPr>
            <a:r>
              <a:rPr 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University of Michigan, Flint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r="-11772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 descr="中原大學公告系統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r="-60808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090712" cy="3604159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CC8EFA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19948" y="4206197"/>
            <a:ext cx="9684769" cy="3150259"/>
            <a:chOff x="0" y="0"/>
            <a:chExt cx="1418129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8129" cy="461289"/>
            </a:xfrm>
            <a:custGeom>
              <a:avLst/>
              <a:gdLst/>
              <a:ahLst/>
              <a:cxnLst/>
              <a:rect l="l" t="t" r="r" b="b"/>
              <a:pathLst>
                <a:path w="1418129" h="461289">
                  <a:moveTo>
                    <a:pt x="39170" y="0"/>
                  </a:moveTo>
                  <a:lnTo>
                    <a:pt x="1378959" y="0"/>
                  </a:lnTo>
                  <a:cubicBezTo>
                    <a:pt x="1400592" y="0"/>
                    <a:pt x="1418129" y="17537"/>
                    <a:pt x="1418129" y="39170"/>
                  </a:cubicBezTo>
                  <a:lnTo>
                    <a:pt x="1418129" y="422118"/>
                  </a:lnTo>
                  <a:cubicBezTo>
                    <a:pt x="1418129" y="443752"/>
                    <a:pt x="1400592" y="461289"/>
                    <a:pt x="1378959" y="461289"/>
                  </a:cubicBezTo>
                  <a:lnTo>
                    <a:pt x="39170" y="461289"/>
                  </a:lnTo>
                  <a:cubicBezTo>
                    <a:pt x="17537" y="461289"/>
                    <a:pt x="0" y="443752"/>
                    <a:pt x="0" y="422118"/>
                  </a:cubicBezTo>
                  <a:lnTo>
                    <a:pt x="0" y="39170"/>
                  </a:lnTo>
                  <a:cubicBezTo>
                    <a:pt x="0" y="17537"/>
                    <a:pt x="17537" y="0"/>
                    <a:pt x="39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18129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8165897" y="4722146"/>
            <a:ext cx="8961120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zh-TW" alt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美國</a:t>
            </a:r>
            <a:r>
              <a:rPr lang="en-US" sz="4299" b="1" dirty="0" err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天普大學</a:t>
            </a:r>
            <a:endParaRPr lang="en-US" sz="4299" b="1" dirty="0">
              <a:solidFill>
                <a:srgbClr val="231F2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7739"/>
              </a:lnSpc>
            </a:pPr>
            <a:r>
              <a:rPr 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Temple University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5110278" y="-636716"/>
            <a:ext cx="2222085" cy="2003917"/>
          </a:xfrm>
          <a:custGeom>
            <a:avLst/>
            <a:gdLst/>
            <a:ahLst/>
            <a:cxnLst/>
            <a:rect l="l" t="t" r="r" b="b"/>
            <a:pathLst>
              <a:path w="2222085" h="2003917">
                <a:moveTo>
                  <a:pt x="0" y="0"/>
                </a:moveTo>
                <a:lnTo>
                  <a:pt x="2222086" y="0"/>
                </a:lnTo>
                <a:lnTo>
                  <a:pt x="2222086" y="2003916"/>
                </a:lnTo>
                <a:lnTo>
                  <a:pt x="0" y="2003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-7934899">
            <a:off x="-866504" y="8794240"/>
            <a:ext cx="3198591" cy="1488799"/>
          </a:xfrm>
          <a:custGeom>
            <a:avLst/>
            <a:gdLst/>
            <a:ahLst/>
            <a:cxnLst/>
            <a:rect l="l" t="t" r="r" b="b"/>
            <a:pathLst>
              <a:path w="3198591" h="1488799">
                <a:moveTo>
                  <a:pt x="0" y="0"/>
                </a:moveTo>
                <a:lnTo>
                  <a:pt x="3198591" y="0"/>
                </a:lnTo>
                <a:lnTo>
                  <a:pt x="3198591" y="1488799"/>
                </a:lnTo>
                <a:lnTo>
                  <a:pt x="0" y="1488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6631684" y="8446952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09"/>
                </a:lnTo>
                <a:lnTo>
                  <a:pt x="0" y="979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059338" y="55740"/>
            <a:ext cx="3609664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大綱</a:t>
            </a:r>
          </a:p>
        </p:txBody>
      </p:sp>
      <p:sp>
        <p:nvSpPr>
          <p:cNvPr id="7" name="AutoShape 7"/>
          <p:cNvSpPr/>
          <p:nvPr/>
        </p:nvSpPr>
        <p:spPr>
          <a:xfrm>
            <a:off x="0" y="2590421"/>
            <a:ext cx="18308241" cy="0"/>
          </a:xfrm>
          <a:prstGeom prst="line">
            <a:avLst/>
          </a:prstGeom>
          <a:ln w="114300" cap="rnd">
            <a:solidFill>
              <a:srgbClr val="104D7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AutoShape 8"/>
          <p:cNvSpPr/>
          <p:nvPr/>
        </p:nvSpPr>
        <p:spPr>
          <a:xfrm flipH="1">
            <a:off x="11462021" y="2835925"/>
            <a:ext cx="0" cy="599678"/>
          </a:xfrm>
          <a:prstGeom prst="line">
            <a:avLst/>
          </a:prstGeom>
          <a:ln w="95250" cap="rnd">
            <a:solidFill>
              <a:srgbClr val="1B8DA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5489387" y="2306811"/>
            <a:ext cx="529120" cy="529121"/>
            <a:chOff x="0" y="0"/>
            <a:chExt cx="705494" cy="70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5485" cy="705485"/>
            </a:xfrm>
            <a:custGeom>
              <a:avLst/>
              <a:gdLst/>
              <a:ahLst/>
              <a:cxnLst/>
              <a:rect l="l" t="t" r="r" b="b"/>
              <a:pathLst>
                <a:path w="705485" h="705485">
                  <a:moveTo>
                    <a:pt x="0" y="352806"/>
                  </a:moveTo>
                  <a:cubicBezTo>
                    <a:pt x="0" y="157988"/>
                    <a:pt x="157988" y="0"/>
                    <a:pt x="352806" y="0"/>
                  </a:cubicBezTo>
                  <a:cubicBezTo>
                    <a:pt x="547624" y="0"/>
                    <a:pt x="705485" y="157988"/>
                    <a:pt x="705485" y="352806"/>
                  </a:cubicBezTo>
                  <a:cubicBezTo>
                    <a:pt x="705485" y="547624"/>
                    <a:pt x="547624" y="705485"/>
                    <a:pt x="352806" y="705485"/>
                  </a:cubicBezTo>
                  <a:cubicBezTo>
                    <a:pt x="157988" y="705485"/>
                    <a:pt x="0" y="547624"/>
                    <a:pt x="0" y="352806"/>
                  </a:cubicBezTo>
                  <a:close/>
                </a:path>
              </a:pathLst>
            </a:custGeom>
            <a:solidFill>
              <a:srgbClr val="3E97E8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1" name="AutoShape 11"/>
          <p:cNvSpPr/>
          <p:nvPr/>
        </p:nvSpPr>
        <p:spPr>
          <a:xfrm flipH="1">
            <a:off x="15753946" y="2835925"/>
            <a:ext cx="1" cy="589207"/>
          </a:xfrm>
          <a:prstGeom prst="line">
            <a:avLst/>
          </a:prstGeom>
          <a:ln w="95250" cap="rnd">
            <a:solidFill>
              <a:srgbClr val="1F8CD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AutoShape 12"/>
          <p:cNvSpPr/>
          <p:nvPr/>
        </p:nvSpPr>
        <p:spPr>
          <a:xfrm>
            <a:off x="14393100" y="4249842"/>
            <a:ext cx="38100" cy="627674"/>
          </a:xfrm>
          <a:prstGeom prst="line">
            <a:avLst/>
          </a:prstGeom>
          <a:ln w="95250" cap="rnd">
            <a:solidFill>
              <a:srgbClr val="1F8CD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AutoShape 13"/>
          <p:cNvSpPr/>
          <p:nvPr/>
        </p:nvSpPr>
        <p:spPr>
          <a:xfrm>
            <a:off x="14393098" y="4839416"/>
            <a:ext cx="454356" cy="38100"/>
          </a:xfrm>
          <a:prstGeom prst="line">
            <a:avLst/>
          </a:prstGeom>
          <a:ln w="95250" cap="rnd">
            <a:solidFill>
              <a:srgbClr val="1F8CD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3896698" y="3425132"/>
            <a:ext cx="3714496" cy="874134"/>
            <a:chOff x="0" y="0"/>
            <a:chExt cx="4952662" cy="1165512"/>
          </a:xfrm>
        </p:grpSpPr>
        <p:sp>
          <p:nvSpPr>
            <p:cNvPr id="15" name="Freeform 15"/>
            <p:cNvSpPr/>
            <p:nvPr/>
          </p:nvSpPr>
          <p:spPr>
            <a:xfrm>
              <a:off x="19050" y="19050"/>
              <a:ext cx="4914646" cy="1127506"/>
            </a:xfrm>
            <a:custGeom>
              <a:avLst/>
              <a:gdLst/>
              <a:ahLst/>
              <a:cxnLst/>
              <a:rect l="l" t="t" r="r" b="b"/>
              <a:pathLst>
                <a:path w="4914646" h="1127506">
                  <a:moveTo>
                    <a:pt x="0" y="187960"/>
                  </a:moveTo>
                  <a:cubicBezTo>
                    <a:pt x="0" y="84074"/>
                    <a:pt x="86360" y="0"/>
                    <a:pt x="192786" y="0"/>
                  </a:cubicBezTo>
                  <a:lnTo>
                    <a:pt x="4721860" y="0"/>
                  </a:lnTo>
                  <a:cubicBezTo>
                    <a:pt x="4828286" y="0"/>
                    <a:pt x="4914646" y="84074"/>
                    <a:pt x="4914646" y="187960"/>
                  </a:cubicBezTo>
                  <a:lnTo>
                    <a:pt x="4914646" y="939546"/>
                  </a:lnTo>
                  <a:cubicBezTo>
                    <a:pt x="4914646" y="1043305"/>
                    <a:pt x="4828286" y="1127506"/>
                    <a:pt x="4721860" y="1127506"/>
                  </a:cubicBezTo>
                  <a:lnTo>
                    <a:pt x="192786" y="1127506"/>
                  </a:lnTo>
                  <a:cubicBezTo>
                    <a:pt x="86360" y="1127379"/>
                    <a:pt x="0" y="1043305"/>
                    <a:pt x="0" y="939546"/>
                  </a:cubicBezTo>
                  <a:close/>
                </a:path>
              </a:pathLst>
            </a:custGeom>
            <a:solidFill>
              <a:srgbClr val="3E97E8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4952746" cy="1165606"/>
            </a:xfrm>
            <a:custGeom>
              <a:avLst/>
              <a:gdLst/>
              <a:ahLst/>
              <a:cxnLst/>
              <a:rect l="l" t="t" r="r" b="b"/>
              <a:pathLst>
                <a:path w="4952746" h="1165606">
                  <a:moveTo>
                    <a:pt x="0" y="207010"/>
                  </a:moveTo>
                  <a:cubicBezTo>
                    <a:pt x="0" y="92202"/>
                    <a:pt x="95250" y="0"/>
                    <a:pt x="211836" y="0"/>
                  </a:cubicBezTo>
                  <a:lnTo>
                    <a:pt x="4740910" y="0"/>
                  </a:lnTo>
                  <a:lnTo>
                    <a:pt x="4740910" y="19050"/>
                  </a:lnTo>
                  <a:lnTo>
                    <a:pt x="4740910" y="0"/>
                  </a:lnTo>
                  <a:cubicBezTo>
                    <a:pt x="4857369" y="0"/>
                    <a:pt x="4952746" y="92202"/>
                    <a:pt x="4952746" y="207010"/>
                  </a:cubicBezTo>
                  <a:lnTo>
                    <a:pt x="4933696" y="207010"/>
                  </a:lnTo>
                  <a:lnTo>
                    <a:pt x="4952746" y="207010"/>
                  </a:lnTo>
                  <a:lnTo>
                    <a:pt x="4952746" y="958596"/>
                  </a:lnTo>
                  <a:lnTo>
                    <a:pt x="4933696" y="958596"/>
                  </a:lnTo>
                  <a:lnTo>
                    <a:pt x="4952746" y="958596"/>
                  </a:lnTo>
                  <a:cubicBezTo>
                    <a:pt x="4952746" y="1073404"/>
                    <a:pt x="4857496" y="1165606"/>
                    <a:pt x="4740910" y="1165606"/>
                  </a:cubicBezTo>
                  <a:lnTo>
                    <a:pt x="4740910" y="1146556"/>
                  </a:lnTo>
                  <a:lnTo>
                    <a:pt x="4740910" y="1165606"/>
                  </a:lnTo>
                  <a:lnTo>
                    <a:pt x="211836" y="1165606"/>
                  </a:lnTo>
                  <a:lnTo>
                    <a:pt x="211836" y="1146556"/>
                  </a:lnTo>
                  <a:lnTo>
                    <a:pt x="211836" y="1165606"/>
                  </a:lnTo>
                  <a:cubicBezTo>
                    <a:pt x="95250" y="1165479"/>
                    <a:pt x="0" y="1073277"/>
                    <a:pt x="0" y="958596"/>
                  </a:cubicBezTo>
                  <a:lnTo>
                    <a:pt x="0" y="207010"/>
                  </a:lnTo>
                  <a:lnTo>
                    <a:pt x="19050" y="207010"/>
                  </a:lnTo>
                  <a:lnTo>
                    <a:pt x="0" y="207010"/>
                  </a:lnTo>
                  <a:moveTo>
                    <a:pt x="38100" y="207010"/>
                  </a:moveTo>
                  <a:lnTo>
                    <a:pt x="38100" y="958596"/>
                  </a:lnTo>
                  <a:lnTo>
                    <a:pt x="19050" y="958596"/>
                  </a:lnTo>
                  <a:lnTo>
                    <a:pt x="38100" y="958596"/>
                  </a:lnTo>
                  <a:cubicBezTo>
                    <a:pt x="38100" y="1051433"/>
                    <a:pt x="115443" y="1127506"/>
                    <a:pt x="211836" y="1127506"/>
                  </a:cubicBezTo>
                  <a:lnTo>
                    <a:pt x="4740910" y="1127506"/>
                  </a:lnTo>
                  <a:cubicBezTo>
                    <a:pt x="4837303" y="1127506"/>
                    <a:pt x="4914646" y="1051433"/>
                    <a:pt x="4914646" y="958596"/>
                  </a:cubicBezTo>
                  <a:lnTo>
                    <a:pt x="4914646" y="207010"/>
                  </a:lnTo>
                  <a:cubicBezTo>
                    <a:pt x="4914646" y="114173"/>
                    <a:pt x="4837303" y="38100"/>
                    <a:pt x="4740910" y="38100"/>
                  </a:cubicBezTo>
                  <a:lnTo>
                    <a:pt x="211836" y="38100"/>
                  </a:lnTo>
                  <a:lnTo>
                    <a:pt x="211836" y="19050"/>
                  </a:lnTo>
                  <a:lnTo>
                    <a:pt x="211836" y="38100"/>
                  </a:lnTo>
                  <a:cubicBezTo>
                    <a:pt x="115443" y="38100"/>
                    <a:pt x="38100" y="114173"/>
                    <a:pt x="38100" y="207010"/>
                  </a:cubicBezTo>
                  <a:close/>
                </a:path>
              </a:pathLst>
            </a:custGeom>
            <a:solidFill>
              <a:srgbClr val="3E97E8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002425" y="3480190"/>
            <a:ext cx="3329938" cy="67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其他事項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900902" y="4809863"/>
            <a:ext cx="2520874" cy="31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聯絡資訊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98505" y="4848687"/>
            <a:ext cx="2520874" cy="31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經貿管理組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486983" y="2306811"/>
            <a:ext cx="529121" cy="529121"/>
            <a:chOff x="0" y="0"/>
            <a:chExt cx="705494" cy="70549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05485" cy="705485"/>
            </a:xfrm>
            <a:custGeom>
              <a:avLst/>
              <a:gdLst/>
              <a:ahLst/>
              <a:cxnLst/>
              <a:rect l="l" t="t" r="r" b="b"/>
              <a:pathLst>
                <a:path w="705485" h="705485">
                  <a:moveTo>
                    <a:pt x="0" y="352806"/>
                  </a:moveTo>
                  <a:cubicBezTo>
                    <a:pt x="0" y="157988"/>
                    <a:pt x="157988" y="0"/>
                    <a:pt x="352806" y="0"/>
                  </a:cubicBezTo>
                  <a:cubicBezTo>
                    <a:pt x="547624" y="0"/>
                    <a:pt x="705485" y="157988"/>
                    <a:pt x="705485" y="352806"/>
                  </a:cubicBezTo>
                  <a:cubicBezTo>
                    <a:pt x="705485" y="547624"/>
                    <a:pt x="547624" y="705485"/>
                    <a:pt x="352806" y="705485"/>
                  </a:cubicBezTo>
                  <a:cubicBezTo>
                    <a:pt x="157988" y="705485"/>
                    <a:pt x="0" y="547624"/>
                    <a:pt x="0" y="352806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" name="AutoShape 22"/>
          <p:cNvSpPr/>
          <p:nvPr/>
        </p:nvSpPr>
        <p:spPr>
          <a:xfrm>
            <a:off x="2758226" y="2835844"/>
            <a:ext cx="15232" cy="602913"/>
          </a:xfrm>
          <a:prstGeom prst="line">
            <a:avLst/>
          </a:prstGeom>
          <a:ln w="95250" cap="rnd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23" name="Group 23"/>
          <p:cNvGrpSpPr/>
          <p:nvPr/>
        </p:nvGrpSpPr>
        <p:grpSpPr>
          <a:xfrm>
            <a:off x="997997" y="3419706"/>
            <a:ext cx="3512823" cy="864081"/>
            <a:chOff x="0" y="0"/>
            <a:chExt cx="4683764" cy="115210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683760" cy="1152144"/>
            </a:xfrm>
            <a:custGeom>
              <a:avLst/>
              <a:gdLst/>
              <a:ahLst/>
              <a:cxnLst/>
              <a:rect l="l" t="t" r="r" b="b"/>
              <a:pathLst>
                <a:path w="4683760" h="1152144">
                  <a:moveTo>
                    <a:pt x="0" y="192024"/>
                  </a:moveTo>
                  <a:cubicBezTo>
                    <a:pt x="0" y="85979"/>
                    <a:pt x="85979" y="0"/>
                    <a:pt x="192024" y="0"/>
                  </a:cubicBezTo>
                  <a:lnTo>
                    <a:pt x="4491736" y="0"/>
                  </a:lnTo>
                  <a:cubicBezTo>
                    <a:pt x="4597781" y="0"/>
                    <a:pt x="4683760" y="85979"/>
                    <a:pt x="4683760" y="192024"/>
                  </a:cubicBezTo>
                  <a:lnTo>
                    <a:pt x="4683760" y="960120"/>
                  </a:lnTo>
                  <a:cubicBezTo>
                    <a:pt x="4683760" y="1066165"/>
                    <a:pt x="4597781" y="1152144"/>
                    <a:pt x="4491736" y="1152144"/>
                  </a:cubicBezTo>
                  <a:lnTo>
                    <a:pt x="192024" y="1152144"/>
                  </a:lnTo>
                  <a:cubicBezTo>
                    <a:pt x="85979" y="1152144"/>
                    <a:pt x="0" y="1066165"/>
                    <a:pt x="0" y="96012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86574" y="3445096"/>
            <a:ext cx="3329939" cy="67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學系介紹 </a:t>
            </a:r>
          </a:p>
        </p:txBody>
      </p:sp>
      <p:sp>
        <p:nvSpPr>
          <p:cNvPr id="26" name="AutoShape 26"/>
          <p:cNvSpPr/>
          <p:nvPr/>
        </p:nvSpPr>
        <p:spPr>
          <a:xfrm>
            <a:off x="1390695" y="4264737"/>
            <a:ext cx="38100" cy="3831812"/>
          </a:xfrm>
          <a:prstGeom prst="line">
            <a:avLst/>
          </a:prstGeom>
          <a:ln w="95250" cap="rnd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7" name="AutoShape 27"/>
          <p:cNvSpPr/>
          <p:nvPr/>
        </p:nvSpPr>
        <p:spPr>
          <a:xfrm>
            <a:off x="1390695" y="4945112"/>
            <a:ext cx="454356" cy="38100"/>
          </a:xfrm>
          <a:prstGeom prst="line">
            <a:avLst/>
          </a:prstGeom>
          <a:ln w="95250" cap="rnd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8" name="AutoShape 28"/>
          <p:cNvSpPr/>
          <p:nvPr/>
        </p:nvSpPr>
        <p:spPr>
          <a:xfrm>
            <a:off x="1371759" y="6513693"/>
            <a:ext cx="454356" cy="38100"/>
          </a:xfrm>
          <a:prstGeom prst="line">
            <a:avLst/>
          </a:prstGeom>
          <a:ln w="95250" cap="rnd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9" name="TextBox 29"/>
          <p:cNvSpPr txBox="1"/>
          <p:nvPr/>
        </p:nvSpPr>
        <p:spPr>
          <a:xfrm>
            <a:off x="1917441" y="6061056"/>
            <a:ext cx="2520874" cy="1183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國際商學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全英語組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39914" y="8083157"/>
            <a:ext cx="2520874" cy="31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師資陣容</a:t>
            </a:r>
          </a:p>
        </p:txBody>
      </p:sp>
      <p:sp>
        <p:nvSpPr>
          <p:cNvPr id="31" name="AutoShape 31"/>
          <p:cNvSpPr/>
          <p:nvPr/>
        </p:nvSpPr>
        <p:spPr>
          <a:xfrm>
            <a:off x="1371759" y="8058449"/>
            <a:ext cx="454356" cy="38100"/>
          </a:xfrm>
          <a:prstGeom prst="line">
            <a:avLst/>
          </a:prstGeom>
          <a:ln w="95250" cap="rnd">
            <a:solidFill>
              <a:srgbClr val="38B6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2" name="Group 32"/>
          <p:cNvGrpSpPr/>
          <p:nvPr/>
        </p:nvGrpSpPr>
        <p:grpSpPr>
          <a:xfrm>
            <a:off x="6794778" y="2256015"/>
            <a:ext cx="529120" cy="529121"/>
            <a:chOff x="0" y="0"/>
            <a:chExt cx="705494" cy="70549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05485" cy="705485"/>
            </a:xfrm>
            <a:custGeom>
              <a:avLst/>
              <a:gdLst/>
              <a:ahLst/>
              <a:cxnLst/>
              <a:rect l="l" t="t" r="r" b="b"/>
              <a:pathLst>
                <a:path w="705485" h="705485">
                  <a:moveTo>
                    <a:pt x="0" y="352806"/>
                  </a:moveTo>
                  <a:cubicBezTo>
                    <a:pt x="0" y="157988"/>
                    <a:pt x="157988" y="0"/>
                    <a:pt x="352806" y="0"/>
                  </a:cubicBezTo>
                  <a:cubicBezTo>
                    <a:pt x="547624" y="0"/>
                    <a:pt x="705485" y="157988"/>
                    <a:pt x="705485" y="352806"/>
                  </a:cubicBezTo>
                  <a:cubicBezTo>
                    <a:pt x="705485" y="547624"/>
                    <a:pt x="547624" y="705485"/>
                    <a:pt x="352806" y="705485"/>
                  </a:cubicBezTo>
                  <a:cubicBezTo>
                    <a:pt x="157988" y="705485"/>
                    <a:pt x="0" y="547624"/>
                    <a:pt x="0" y="352806"/>
                  </a:cubicBezTo>
                  <a:close/>
                </a:path>
              </a:pathLst>
            </a:custGeom>
            <a:solidFill>
              <a:srgbClr val="4BACC6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4" name="AutoShape 34"/>
          <p:cNvSpPr/>
          <p:nvPr/>
        </p:nvSpPr>
        <p:spPr>
          <a:xfrm flipH="1">
            <a:off x="7047661" y="2785129"/>
            <a:ext cx="11677" cy="583780"/>
          </a:xfrm>
          <a:prstGeom prst="line">
            <a:avLst/>
          </a:prstGeom>
          <a:ln w="95250" cap="rnd">
            <a:solidFill>
              <a:srgbClr val="4BAC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35" name="Group 35"/>
          <p:cNvGrpSpPr/>
          <p:nvPr/>
        </p:nvGrpSpPr>
        <p:grpSpPr>
          <a:xfrm>
            <a:off x="5162062" y="3368909"/>
            <a:ext cx="3771198" cy="864083"/>
            <a:chOff x="0" y="0"/>
            <a:chExt cx="5028264" cy="115211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028311" cy="1152144"/>
            </a:xfrm>
            <a:custGeom>
              <a:avLst/>
              <a:gdLst/>
              <a:ahLst/>
              <a:cxnLst/>
              <a:rect l="l" t="t" r="r" b="b"/>
              <a:pathLst>
                <a:path w="5028311" h="1152144">
                  <a:moveTo>
                    <a:pt x="0" y="192024"/>
                  </a:moveTo>
                  <a:cubicBezTo>
                    <a:pt x="0" y="85979"/>
                    <a:pt x="85979" y="0"/>
                    <a:pt x="192024" y="0"/>
                  </a:cubicBezTo>
                  <a:lnTo>
                    <a:pt x="4836287" y="0"/>
                  </a:lnTo>
                  <a:cubicBezTo>
                    <a:pt x="4942332" y="0"/>
                    <a:pt x="5028311" y="85979"/>
                    <a:pt x="5028311" y="192024"/>
                  </a:cubicBezTo>
                  <a:lnTo>
                    <a:pt x="5028311" y="960120"/>
                  </a:lnTo>
                  <a:cubicBezTo>
                    <a:pt x="5028311" y="1066165"/>
                    <a:pt x="4942332" y="1152144"/>
                    <a:pt x="4836287" y="1152144"/>
                  </a:cubicBezTo>
                  <a:lnTo>
                    <a:pt x="192024" y="1152144"/>
                  </a:lnTo>
                  <a:cubicBezTo>
                    <a:pt x="85979" y="1152144"/>
                    <a:pt x="0" y="1066165"/>
                    <a:pt x="0" y="960120"/>
                  </a:cubicBezTo>
                  <a:close/>
                </a:path>
              </a:pathLst>
            </a:custGeom>
            <a:solidFill>
              <a:srgbClr val="4BACC6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7" name="AutoShape 37"/>
          <p:cNvSpPr/>
          <p:nvPr/>
        </p:nvSpPr>
        <p:spPr>
          <a:xfrm>
            <a:off x="5724411" y="4213941"/>
            <a:ext cx="38100" cy="663458"/>
          </a:xfrm>
          <a:prstGeom prst="line">
            <a:avLst/>
          </a:prstGeom>
          <a:ln w="95250" cap="rnd">
            <a:solidFill>
              <a:srgbClr val="4BAC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8" name="TextBox 38"/>
          <p:cNvSpPr txBox="1"/>
          <p:nvPr/>
        </p:nvSpPr>
        <p:spPr>
          <a:xfrm>
            <a:off x="5308047" y="3445096"/>
            <a:ext cx="3329938" cy="67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課程規劃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254793" y="4809863"/>
            <a:ext cx="2520874" cy="31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修課規定</a:t>
            </a:r>
          </a:p>
        </p:txBody>
      </p:sp>
      <p:sp>
        <p:nvSpPr>
          <p:cNvPr id="40" name="AutoShape 40"/>
          <p:cNvSpPr/>
          <p:nvPr/>
        </p:nvSpPr>
        <p:spPr>
          <a:xfrm>
            <a:off x="5724411" y="4839299"/>
            <a:ext cx="487443" cy="38100"/>
          </a:xfrm>
          <a:prstGeom prst="line">
            <a:avLst/>
          </a:prstGeom>
          <a:ln w="95250" cap="rnd">
            <a:solidFill>
              <a:srgbClr val="4BAC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41" name="Group 41"/>
          <p:cNvGrpSpPr/>
          <p:nvPr/>
        </p:nvGrpSpPr>
        <p:grpSpPr>
          <a:xfrm>
            <a:off x="11159361" y="2321859"/>
            <a:ext cx="529120" cy="529121"/>
            <a:chOff x="0" y="0"/>
            <a:chExt cx="705494" cy="70549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05485" cy="705485"/>
            </a:xfrm>
            <a:custGeom>
              <a:avLst/>
              <a:gdLst/>
              <a:ahLst/>
              <a:cxnLst/>
              <a:rect l="l" t="t" r="r" b="b"/>
              <a:pathLst>
                <a:path w="705485" h="705485">
                  <a:moveTo>
                    <a:pt x="0" y="352806"/>
                  </a:moveTo>
                  <a:cubicBezTo>
                    <a:pt x="0" y="157988"/>
                    <a:pt x="157988" y="0"/>
                    <a:pt x="352806" y="0"/>
                  </a:cubicBezTo>
                  <a:cubicBezTo>
                    <a:pt x="547624" y="0"/>
                    <a:pt x="705485" y="157988"/>
                    <a:pt x="705485" y="352806"/>
                  </a:cubicBezTo>
                  <a:cubicBezTo>
                    <a:pt x="705485" y="547624"/>
                    <a:pt x="547624" y="705485"/>
                    <a:pt x="352806" y="705485"/>
                  </a:cubicBezTo>
                  <a:cubicBezTo>
                    <a:pt x="157988" y="705485"/>
                    <a:pt x="0" y="547624"/>
                    <a:pt x="0" y="352806"/>
                  </a:cubicBezTo>
                  <a:close/>
                </a:path>
              </a:pathLst>
            </a:custGeom>
            <a:solidFill>
              <a:srgbClr val="1B8DA8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9580960" y="3450651"/>
            <a:ext cx="3685921" cy="845559"/>
            <a:chOff x="0" y="0"/>
            <a:chExt cx="4914562" cy="112741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914646" cy="1127506"/>
            </a:xfrm>
            <a:custGeom>
              <a:avLst/>
              <a:gdLst/>
              <a:ahLst/>
              <a:cxnLst/>
              <a:rect l="l" t="t" r="r" b="b"/>
              <a:pathLst>
                <a:path w="4914646" h="1127506">
                  <a:moveTo>
                    <a:pt x="0" y="187960"/>
                  </a:moveTo>
                  <a:cubicBezTo>
                    <a:pt x="0" y="84074"/>
                    <a:pt x="84074" y="0"/>
                    <a:pt x="187960" y="0"/>
                  </a:cubicBezTo>
                  <a:lnTo>
                    <a:pt x="4726686" y="0"/>
                  </a:lnTo>
                  <a:cubicBezTo>
                    <a:pt x="4830445" y="0"/>
                    <a:pt x="4914646" y="84074"/>
                    <a:pt x="4914646" y="187960"/>
                  </a:cubicBezTo>
                  <a:lnTo>
                    <a:pt x="4914646" y="939546"/>
                  </a:lnTo>
                  <a:cubicBezTo>
                    <a:pt x="4914646" y="1043305"/>
                    <a:pt x="4830572" y="1127506"/>
                    <a:pt x="4726686" y="1127506"/>
                  </a:cubicBezTo>
                  <a:lnTo>
                    <a:pt x="187960" y="1127506"/>
                  </a:lnTo>
                  <a:cubicBezTo>
                    <a:pt x="84074" y="1127379"/>
                    <a:pt x="0" y="1043305"/>
                    <a:pt x="0" y="939546"/>
                  </a:cubicBezTo>
                  <a:close/>
                </a:path>
              </a:pathLst>
            </a:custGeom>
            <a:solidFill>
              <a:srgbClr val="1B8DA8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45" name="AutoShape 45"/>
          <p:cNvSpPr/>
          <p:nvPr/>
        </p:nvSpPr>
        <p:spPr>
          <a:xfrm>
            <a:off x="10063072" y="4264890"/>
            <a:ext cx="38100" cy="3936599"/>
          </a:xfrm>
          <a:prstGeom prst="line">
            <a:avLst/>
          </a:prstGeom>
          <a:ln w="95250" cap="rnd">
            <a:solidFill>
              <a:srgbClr val="4BAC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6" name="AutoShape 46"/>
          <p:cNvSpPr/>
          <p:nvPr/>
        </p:nvSpPr>
        <p:spPr>
          <a:xfrm>
            <a:off x="10078794" y="4905143"/>
            <a:ext cx="454356" cy="38100"/>
          </a:xfrm>
          <a:prstGeom prst="line">
            <a:avLst/>
          </a:prstGeom>
          <a:ln w="95250" cap="rnd">
            <a:solidFill>
              <a:srgbClr val="4BAC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7" name="AutoShape 47"/>
          <p:cNvSpPr/>
          <p:nvPr/>
        </p:nvSpPr>
        <p:spPr>
          <a:xfrm>
            <a:off x="10063072" y="6513846"/>
            <a:ext cx="454356" cy="38100"/>
          </a:xfrm>
          <a:prstGeom prst="line">
            <a:avLst/>
          </a:prstGeom>
          <a:ln w="95250" cap="rnd">
            <a:solidFill>
              <a:srgbClr val="4BAC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8" name="TextBox 48"/>
          <p:cNvSpPr txBox="1"/>
          <p:nvPr/>
        </p:nvSpPr>
        <p:spPr>
          <a:xfrm>
            <a:off x="9676210" y="3495893"/>
            <a:ext cx="3329938" cy="67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6"/>
              </a:lnSpc>
            </a:pPr>
            <a:r>
              <a:rPr lang="en-US" sz="4200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系所資源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654567" y="8083157"/>
            <a:ext cx="2520874" cy="31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大三出國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599310" y="4946918"/>
            <a:ext cx="2520874" cy="31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獎學金</a:t>
            </a:r>
          </a:p>
        </p:txBody>
      </p:sp>
      <p:sp>
        <p:nvSpPr>
          <p:cNvPr id="51" name="AutoShape 51"/>
          <p:cNvSpPr/>
          <p:nvPr/>
        </p:nvSpPr>
        <p:spPr>
          <a:xfrm>
            <a:off x="10083545" y="8163389"/>
            <a:ext cx="454356" cy="38100"/>
          </a:xfrm>
          <a:prstGeom prst="line">
            <a:avLst/>
          </a:prstGeom>
          <a:ln w="95250" cap="rnd">
            <a:solidFill>
              <a:srgbClr val="4BACC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2" name="TextBox 52"/>
          <p:cNvSpPr txBox="1"/>
          <p:nvPr/>
        </p:nvSpPr>
        <p:spPr>
          <a:xfrm>
            <a:off x="10605540" y="6474815"/>
            <a:ext cx="2520874" cy="312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企業實習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 descr="Study Abroad in San Francisco | Customized Programs for University ...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17114" b="-17114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 descr="San Francisco State | John &amp; Marcia Goldman Foundation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96617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090712" cy="3604159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CC8EFA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19948" y="4206197"/>
            <a:ext cx="9684769" cy="3150259"/>
            <a:chOff x="0" y="0"/>
            <a:chExt cx="1418129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8129" cy="461289"/>
            </a:xfrm>
            <a:custGeom>
              <a:avLst/>
              <a:gdLst/>
              <a:ahLst/>
              <a:cxnLst/>
              <a:rect l="l" t="t" r="r" b="b"/>
              <a:pathLst>
                <a:path w="1418129" h="461289">
                  <a:moveTo>
                    <a:pt x="39170" y="0"/>
                  </a:moveTo>
                  <a:lnTo>
                    <a:pt x="1378959" y="0"/>
                  </a:lnTo>
                  <a:cubicBezTo>
                    <a:pt x="1400592" y="0"/>
                    <a:pt x="1418129" y="17537"/>
                    <a:pt x="1418129" y="39170"/>
                  </a:cubicBezTo>
                  <a:lnTo>
                    <a:pt x="1418129" y="422118"/>
                  </a:lnTo>
                  <a:cubicBezTo>
                    <a:pt x="1418129" y="443752"/>
                    <a:pt x="1400592" y="461289"/>
                    <a:pt x="1378959" y="461289"/>
                  </a:cubicBezTo>
                  <a:lnTo>
                    <a:pt x="39170" y="461289"/>
                  </a:lnTo>
                  <a:cubicBezTo>
                    <a:pt x="17537" y="461289"/>
                    <a:pt x="0" y="443752"/>
                    <a:pt x="0" y="422118"/>
                  </a:cubicBezTo>
                  <a:lnTo>
                    <a:pt x="0" y="39170"/>
                  </a:lnTo>
                  <a:cubicBezTo>
                    <a:pt x="0" y="17537"/>
                    <a:pt x="17537" y="0"/>
                    <a:pt x="39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18129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8165897" y="4722146"/>
            <a:ext cx="8961120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zh-TW" alt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美國</a:t>
            </a:r>
            <a:r>
              <a:rPr lang="en-US" sz="4299" b="1" dirty="0" err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舊金山州立大學</a:t>
            </a:r>
            <a:endParaRPr lang="en-US" sz="4299" b="1" dirty="0">
              <a:solidFill>
                <a:srgbClr val="231F2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7739"/>
              </a:lnSpc>
            </a:pPr>
            <a:r>
              <a:rPr 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San Francisco State University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 descr="COSTEA PHOTOGRAPHY, INC. — California State University Northridge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5874" r="-5874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 descr="California State University, Northridge Presidential Search ...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5806" r="-5806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608273" cy="3604159"/>
            <a:chOff x="0" y="0"/>
            <a:chExt cx="7863868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63838" cy="2671699"/>
            </a:xfrm>
            <a:custGeom>
              <a:avLst/>
              <a:gdLst/>
              <a:ahLst/>
              <a:cxnLst/>
              <a:rect l="l" t="t" r="r" b="b"/>
              <a:pathLst>
                <a:path w="7863838" h="2671699">
                  <a:moveTo>
                    <a:pt x="0" y="445262"/>
                  </a:moveTo>
                  <a:cubicBezTo>
                    <a:pt x="0" y="199390"/>
                    <a:pt x="209617" y="0"/>
                    <a:pt x="468100" y="0"/>
                  </a:cubicBezTo>
                  <a:lnTo>
                    <a:pt x="7395738" y="0"/>
                  </a:lnTo>
                  <a:cubicBezTo>
                    <a:pt x="7654220" y="0"/>
                    <a:pt x="7863838" y="199390"/>
                    <a:pt x="7863838" y="445262"/>
                  </a:cubicBezTo>
                  <a:lnTo>
                    <a:pt x="7863838" y="2226437"/>
                  </a:lnTo>
                  <a:cubicBezTo>
                    <a:pt x="7863838" y="2472309"/>
                    <a:pt x="7654220" y="2671699"/>
                    <a:pt x="7395738" y="2671699"/>
                  </a:cubicBezTo>
                  <a:lnTo>
                    <a:pt x="468100" y="2671699"/>
                  </a:lnTo>
                  <a:cubicBezTo>
                    <a:pt x="209617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F9999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29892" y="4206197"/>
            <a:ext cx="10181509" cy="3150259"/>
            <a:chOff x="0" y="0"/>
            <a:chExt cx="1490866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90866" cy="461289"/>
            </a:xfrm>
            <a:custGeom>
              <a:avLst/>
              <a:gdLst/>
              <a:ahLst/>
              <a:cxnLst/>
              <a:rect l="l" t="t" r="r" b="b"/>
              <a:pathLst>
                <a:path w="1490866" h="461289">
                  <a:moveTo>
                    <a:pt x="37259" y="0"/>
                  </a:moveTo>
                  <a:lnTo>
                    <a:pt x="1453607" y="0"/>
                  </a:lnTo>
                  <a:cubicBezTo>
                    <a:pt x="1463489" y="0"/>
                    <a:pt x="1472966" y="3926"/>
                    <a:pt x="1479953" y="10913"/>
                  </a:cubicBezTo>
                  <a:cubicBezTo>
                    <a:pt x="1486941" y="17900"/>
                    <a:pt x="1490866" y="27377"/>
                    <a:pt x="1490866" y="37259"/>
                  </a:cubicBezTo>
                  <a:lnTo>
                    <a:pt x="1490866" y="424030"/>
                  </a:lnTo>
                  <a:cubicBezTo>
                    <a:pt x="1490866" y="433911"/>
                    <a:pt x="1486941" y="443388"/>
                    <a:pt x="1479953" y="450376"/>
                  </a:cubicBezTo>
                  <a:cubicBezTo>
                    <a:pt x="1472966" y="457363"/>
                    <a:pt x="1463489" y="461289"/>
                    <a:pt x="1453607" y="461289"/>
                  </a:cubicBezTo>
                  <a:lnTo>
                    <a:pt x="37259" y="461289"/>
                  </a:lnTo>
                  <a:cubicBezTo>
                    <a:pt x="16681" y="461289"/>
                    <a:pt x="0" y="444607"/>
                    <a:pt x="0" y="424030"/>
                  </a:cubicBezTo>
                  <a:lnTo>
                    <a:pt x="0" y="37259"/>
                  </a:lnTo>
                  <a:cubicBezTo>
                    <a:pt x="0" y="27377"/>
                    <a:pt x="3926" y="17900"/>
                    <a:pt x="10913" y="10913"/>
                  </a:cubicBezTo>
                  <a:cubicBezTo>
                    <a:pt x="17900" y="3926"/>
                    <a:pt x="27377" y="0"/>
                    <a:pt x="372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90866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7759595" y="4722146"/>
            <a:ext cx="10122103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zh-TW" alt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美國</a:t>
            </a:r>
            <a:r>
              <a:rPr lang="en-US" sz="4299" b="1" dirty="0" err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加州州立大學北嶺分校</a:t>
            </a:r>
            <a:endParaRPr lang="en-US" sz="4299" b="1" dirty="0">
              <a:solidFill>
                <a:srgbClr val="231F2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7739"/>
              </a:lnSpc>
            </a:pPr>
            <a:r>
              <a:rPr 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California State University, Northridge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 descr="Queensland University of Technology - Wikipedia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344" r="-8" b="-344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 descr="未提供相片說明。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5891" r="-5891" b="-6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528648" cy="3604159"/>
            <a:chOff x="0" y="0"/>
            <a:chExt cx="7804843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804812" cy="2671699"/>
            </a:xfrm>
            <a:custGeom>
              <a:avLst/>
              <a:gdLst/>
              <a:ahLst/>
              <a:cxnLst/>
              <a:rect l="l" t="t" r="r" b="b"/>
              <a:pathLst>
                <a:path w="7804812" h="2671699">
                  <a:moveTo>
                    <a:pt x="0" y="445262"/>
                  </a:moveTo>
                  <a:cubicBezTo>
                    <a:pt x="0" y="199390"/>
                    <a:pt x="208044" y="0"/>
                    <a:pt x="464586" y="0"/>
                  </a:cubicBezTo>
                  <a:lnTo>
                    <a:pt x="7340226" y="0"/>
                  </a:lnTo>
                  <a:cubicBezTo>
                    <a:pt x="7596769" y="0"/>
                    <a:pt x="7804812" y="199390"/>
                    <a:pt x="7804812" y="445262"/>
                  </a:cubicBezTo>
                  <a:lnTo>
                    <a:pt x="7804812" y="2226437"/>
                  </a:lnTo>
                  <a:cubicBezTo>
                    <a:pt x="7804812" y="2472309"/>
                    <a:pt x="7596769" y="2671699"/>
                    <a:pt x="7340226" y="2671699"/>
                  </a:cubicBezTo>
                  <a:lnTo>
                    <a:pt x="464586" y="2671699"/>
                  </a:lnTo>
                  <a:cubicBezTo>
                    <a:pt x="208044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94DCFF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28362" y="4206197"/>
            <a:ext cx="10105087" cy="3150259"/>
            <a:chOff x="0" y="0"/>
            <a:chExt cx="1479676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9676" cy="461289"/>
            </a:xfrm>
            <a:custGeom>
              <a:avLst/>
              <a:gdLst/>
              <a:ahLst/>
              <a:cxnLst/>
              <a:rect l="l" t="t" r="r" b="b"/>
              <a:pathLst>
                <a:path w="1479676" h="461289">
                  <a:moveTo>
                    <a:pt x="37541" y="0"/>
                  </a:moveTo>
                  <a:lnTo>
                    <a:pt x="1442135" y="0"/>
                  </a:lnTo>
                  <a:cubicBezTo>
                    <a:pt x="1462868" y="0"/>
                    <a:pt x="1479676" y="16808"/>
                    <a:pt x="1479676" y="37541"/>
                  </a:cubicBezTo>
                  <a:lnTo>
                    <a:pt x="1479676" y="423748"/>
                  </a:lnTo>
                  <a:cubicBezTo>
                    <a:pt x="1479676" y="433704"/>
                    <a:pt x="1475721" y="443253"/>
                    <a:pt x="1468680" y="450293"/>
                  </a:cubicBezTo>
                  <a:cubicBezTo>
                    <a:pt x="1461640" y="457333"/>
                    <a:pt x="1452091" y="461289"/>
                    <a:pt x="1442135" y="461289"/>
                  </a:cubicBezTo>
                  <a:lnTo>
                    <a:pt x="37541" y="461289"/>
                  </a:lnTo>
                  <a:cubicBezTo>
                    <a:pt x="16808" y="461289"/>
                    <a:pt x="0" y="444481"/>
                    <a:pt x="0" y="423748"/>
                  </a:cubicBezTo>
                  <a:lnTo>
                    <a:pt x="0" y="37541"/>
                  </a:lnTo>
                  <a:cubicBezTo>
                    <a:pt x="0" y="27584"/>
                    <a:pt x="3955" y="18036"/>
                    <a:pt x="10995" y="10995"/>
                  </a:cubicBezTo>
                  <a:cubicBezTo>
                    <a:pt x="18036" y="3955"/>
                    <a:pt x="27584" y="0"/>
                    <a:pt x="375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79676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7710423" y="4722146"/>
            <a:ext cx="10122103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zh-TW" alt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澳洲</a:t>
            </a:r>
            <a:r>
              <a:rPr lang="en-US" sz="4299" b="1" dirty="0" err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昆士蘭理工大學</a:t>
            </a:r>
            <a:endParaRPr lang="en-US" sz="4299" b="1" dirty="0">
              <a:solidFill>
                <a:srgbClr val="231F2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7739"/>
              </a:lnSpc>
            </a:pPr>
            <a:r>
              <a:rPr lang="en-US" sz="4299" b="1" dirty="0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Queensland University of Technology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8809690" y="634662"/>
            <a:ext cx="7523452" cy="133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388276" y="634662"/>
            <a:ext cx="5554207" cy="4137865"/>
            <a:chOff x="0" y="0"/>
            <a:chExt cx="1091012" cy="812800"/>
          </a:xfrm>
        </p:grpSpPr>
        <p:sp>
          <p:nvSpPr>
            <p:cNvPr id="5" name="Freeform 5" descr="Colchester Campus | University of Essex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5928" r="-15928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88276" y="5514473"/>
            <a:ext cx="5554207" cy="4137865"/>
            <a:chOff x="0" y="0"/>
            <a:chExt cx="1091012" cy="812800"/>
          </a:xfrm>
        </p:grpSpPr>
        <p:sp>
          <p:nvSpPr>
            <p:cNvPr id="7" name="Freeform 7" descr="University of Essex - Wikipedia"/>
            <p:cNvSpPr/>
            <p:nvPr/>
          </p:nvSpPr>
          <p:spPr>
            <a:xfrm>
              <a:off x="0" y="0"/>
              <a:ext cx="1091012" cy="812800"/>
            </a:xfrm>
            <a:custGeom>
              <a:avLst/>
              <a:gdLst/>
              <a:ahLst/>
              <a:cxnLst/>
              <a:rect l="l" t="t" r="r" b="b"/>
              <a:pathLst>
                <a:path w="1091012" h="812800">
                  <a:moveTo>
                    <a:pt x="0" y="0"/>
                  </a:moveTo>
                  <a:lnTo>
                    <a:pt x="1091012" y="0"/>
                  </a:lnTo>
                  <a:lnTo>
                    <a:pt x="109101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82652" r="-82652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769545" y="2045526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7526061" y="3979247"/>
            <a:ext cx="10090712" cy="3604159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719948" y="4206197"/>
            <a:ext cx="9684769" cy="3150259"/>
            <a:chOff x="0" y="0"/>
            <a:chExt cx="1418129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8129" cy="461289"/>
            </a:xfrm>
            <a:custGeom>
              <a:avLst/>
              <a:gdLst/>
              <a:ahLst/>
              <a:cxnLst/>
              <a:rect l="l" t="t" r="r" b="b"/>
              <a:pathLst>
                <a:path w="1418129" h="461289">
                  <a:moveTo>
                    <a:pt x="39170" y="0"/>
                  </a:moveTo>
                  <a:lnTo>
                    <a:pt x="1378959" y="0"/>
                  </a:lnTo>
                  <a:cubicBezTo>
                    <a:pt x="1400592" y="0"/>
                    <a:pt x="1418129" y="17537"/>
                    <a:pt x="1418129" y="39170"/>
                  </a:cubicBezTo>
                  <a:lnTo>
                    <a:pt x="1418129" y="422118"/>
                  </a:lnTo>
                  <a:cubicBezTo>
                    <a:pt x="1418129" y="443752"/>
                    <a:pt x="1400592" y="461289"/>
                    <a:pt x="1378959" y="461289"/>
                  </a:cubicBezTo>
                  <a:lnTo>
                    <a:pt x="39170" y="461289"/>
                  </a:lnTo>
                  <a:cubicBezTo>
                    <a:pt x="17537" y="461289"/>
                    <a:pt x="0" y="443752"/>
                    <a:pt x="0" y="422118"/>
                  </a:cubicBezTo>
                  <a:lnTo>
                    <a:pt x="0" y="39170"/>
                  </a:lnTo>
                  <a:cubicBezTo>
                    <a:pt x="0" y="17537"/>
                    <a:pt x="17537" y="0"/>
                    <a:pt x="391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18129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65897" y="9258300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6" y="0"/>
                </a:lnTo>
                <a:lnTo>
                  <a:pt x="1713706" y="1638926"/>
                </a:lnTo>
                <a:lnTo>
                  <a:pt x="0" y="16389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8165897" y="4722146"/>
            <a:ext cx="8961120" cy="190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9"/>
              </a:lnSpc>
            </a:pPr>
            <a:r>
              <a:rPr lang="en-US" sz="4299" b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英國艾塞克斯大學</a:t>
            </a:r>
          </a:p>
          <a:p>
            <a:pPr algn="ctr">
              <a:lnSpc>
                <a:spcPts val="7739"/>
              </a:lnSpc>
            </a:pPr>
            <a:r>
              <a:rPr lang="en-US" sz="4299" b="1">
                <a:solidFill>
                  <a:srgbClr val="231F20"/>
                </a:solidFill>
                <a:latin typeface="Arimo Bold"/>
                <a:ea typeface="Arimo Bold"/>
                <a:cs typeface="Arimo Bold"/>
                <a:sym typeface="Arimo Bold"/>
              </a:rPr>
              <a:t>University of Essex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09690" y="1916346"/>
            <a:ext cx="6134821" cy="98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</a:pPr>
            <a:r>
              <a:rPr lang="en-US" sz="48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- 國際商學全英語組 -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5087249" y="-117324"/>
            <a:ext cx="8113502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sp>
        <p:nvSpPr>
          <p:cNvPr id="4" name="Freeform 4"/>
          <p:cNvSpPr/>
          <p:nvPr/>
        </p:nvSpPr>
        <p:spPr>
          <a:xfrm>
            <a:off x="302569" y="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5181803" y="-1517951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1"/>
                </a:lnTo>
                <a:lnTo>
                  <a:pt x="0" y="2546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61677" y="1300162"/>
          <a:ext cx="17164646" cy="8986838"/>
        </p:xfrm>
        <a:graphic>
          <a:graphicData uri="http://schemas.openxmlformats.org/drawingml/2006/table">
            <a:tbl>
              <a:tblPr/>
              <a:tblGrid>
                <a:gridCol w="55672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504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3814">
                <a:tc>
                  <a:txBody>
                    <a:bodyPr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31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校名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31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托福 iBT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31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GPA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39"/>
                        </a:lnSpc>
                        <a:defRPr/>
                      </a:pPr>
                      <a:r>
                        <a:rPr lang="en-US" sz="31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備註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2196">
                <a:tc>
                  <a:txBody>
                    <a:bodyPr/>
                    <a:lstStyle/>
                    <a:p>
                      <a:pPr algn="l">
                        <a:lnSpc>
                          <a:spcPts val="3750"/>
                        </a:lnSpc>
                        <a:defRPr/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維諾納州立大學</a:t>
                      </a:r>
                      <a:endParaRPr lang="en-US" sz="110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Winona State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68 / 5.5</a:t>
                      </a:r>
                      <a:endParaRPr lang="en-US" sz="1100"/>
                    </a:p>
                    <a:p>
                      <a:pPr algn="ctr">
                        <a:lnSpc>
                          <a:spcPts val="2750"/>
                        </a:lnSpc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(TOEIC 610)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無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語檢成績如未達標，將只能選部分基礎課程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2196">
                <a:tc>
                  <a:txBody>
                    <a:bodyPr/>
                    <a:lstStyle/>
                    <a:p>
                      <a:pPr algn="l">
                        <a:lnSpc>
                          <a:spcPts val="3750"/>
                        </a:lnSpc>
                        <a:defRPr/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賓州印地安那大學</a:t>
                      </a:r>
                      <a:endParaRPr lang="en-US" sz="110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Indiana University of Pennsylvania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61 / 5.5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托福成績達54分但未達61分，需上語言學校，在語言學校修讀期間僅能同時選修1-2門大學部正式課程。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2196">
                <a:tc>
                  <a:txBody>
                    <a:bodyPr/>
                    <a:lstStyle/>
                    <a:p>
                      <a:pPr algn="l">
                        <a:lnSpc>
                          <a:spcPts val="3750"/>
                        </a:lnSpc>
                        <a:defRPr/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聖湯瑪斯大學</a:t>
                      </a:r>
                      <a:endParaRPr lang="en-US" sz="110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St. Thomas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79 / 6.0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3.0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語檢成績未達標，不接受入學申請。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2196">
                <a:tc>
                  <a:txBody>
                    <a:bodyPr/>
                    <a:lstStyle/>
                    <a:p>
                      <a:pPr algn="l">
                        <a:lnSpc>
                          <a:spcPts val="3750"/>
                        </a:lnSpc>
                        <a:defRPr/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密西根大學福林特分校</a:t>
                      </a:r>
                      <a:endParaRPr lang="en-US" sz="110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Michigan, Flint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61 / 6.0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5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語檢成績未達標，不接受入學申請。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3136">
                <a:tc>
                  <a:txBody>
                    <a:bodyPr/>
                    <a:lstStyle/>
                    <a:p>
                      <a:pPr algn="just">
                        <a:lnSpc>
                          <a:spcPts val="3600"/>
                        </a:lnSpc>
                        <a:defRPr/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加州州立大學諾斯里基分校</a:t>
                      </a:r>
                      <a:endParaRPr lang="en-US" sz="1100"/>
                    </a:p>
                    <a:p>
                      <a:pPr algn="just">
                        <a:lnSpc>
                          <a:spcPts val="3600"/>
                        </a:lnSpc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California State University Northridge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75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61/ 6.0 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75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英文成績未達標準，需上語言學校。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62666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/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舊金山州立大學</a:t>
                      </a:r>
                      <a:endParaRPr lang="en-US" sz="110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San Francesco State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61 / 6.0 </a:t>
                      </a:r>
                      <a:endParaRPr lang="en-US" sz="1100"/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(TOEIC 700)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語檢成績未達標，不接受入學申請。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48437">
                <a:tc>
                  <a:txBody>
                    <a:bodyPr/>
                    <a:lstStyle/>
                    <a:p>
                      <a:pPr algn="just">
                        <a:lnSpc>
                          <a:spcPts val="3600"/>
                        </a:lnSpc>
                        <a:defRPr/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天普大學</a:t>
                      </a:r>
                      <a:endParaRPr lang="en-US" sz="1100"/>
                    </a:p>
                    <a:p>
                      <a:pPr algn="l">
                        <a:lnSpc>
                          <a:spcPts val="3750"/>
                        </a:lnSpc>
                      </a:pPr>
                      <a:r>
                        <a:rPr lang="en-US" sz="30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Temple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79 / 6.0 </a:t>
                      </a:r>
                      <a:endParaRPr lang="en-US" sz="1100"/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(TOEIC L390+R390)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2.75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333333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英文成績未達標準，需上語言學校。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5046207" y="247650"/>
            <a:ext cx="8113502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sp>
        <p:nvSpPr>
          <p:cNvPr id="4" name="Freeform 4"/>
          <p:cNvSpPr/>
          <p:nvPr/>
        </p:nvSpPr>
        <p:spPr>
          <a:xfrm>
            <a:off x="302569" y="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5202336" y="-1001958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1"/>
                </a:lnTo>
                <a:lnTo>
                  <a:pt x="0" y="2546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29489" y="1959876"/>
          <a:ext cx="17146939" cy="4585223"/>
        </p:xfrm>
        <a:graphic>
          <a:graphicData uri="http://schemas.openxmlformats.org/drawingml/2006/table">
            <a:tbl>
              <a:tblPr/>
              <a:tblGrid>
                <a:gridCol w="5561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2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7679"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校名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托福 iBT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40"/>
                        </a:lnSpc>
                        <a:defRPr/>
                      </a:pPr>
                      <a:r>
                        <a:rPr lang="en-US" sz="32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GPA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799"/>
                        </a:lnSpc>
                        <a:defRPr/>
                      </a:pPr>
                      <a:r>
                        <a:rPr lang="en-US" sz="3999" spc="5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備註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4561">
                <a:tc>
                  <a:txBody>
                    <a:bodyPr/>
                    <a:lstStyle/>
                    <a:p>
                      <a:pPr algn="just">
                        <a:lnSpc>
                          <a:spcPts val="3599"/>
                        </a:lnSpc>
                        <a:defRPr/>
                      </a:pPr>
                      <a:r>
                        <a:rPr lang="en-US" sz="29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昆士蘭理工大學</a:t>
                      </a:r>
                      <a:endParaRPr lang="en-US" sz="1100"/>
                    </a:p>
                    <a:p>
                      <a:pPr algn="l">
                        <a:lnSpc>
                          <a:spcPts val="3749"/>
                        </a:lnSpc>
                      </a:pPr>
                      <a:r>
                        <a:rPr lang="en-US" sz="29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Queensland University of Technology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79 / 6.5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6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IELTS 中所有項目皆不低於6.0</a:t>
                      </a:r>
                      <a:endParaRPr lang="en-US" sz="1100"/>
                    </a:p>
                    <a:p>
                      <a:pPr algn="l">
                        <a:lnSpc>
                          <a:spcPts val="3960"/>
                        </a:lnSpc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TOFEL 中至少 寫作21, 閱讀 16, 聽力 16, 口說 18</a:t>
                      </a:r>
                    </a:p>
                    <a:p>
                      <a:pPr algn="l">
                        <a:lnSpc>
                          <a:spcPts val="3960"/>
                        </a:lnSpc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英文成績未達標準，需上語言課程。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0634">
                <a:tc>
                  <a:txBody>
                    <a:bodyPr/>
                    <a:lstStyle/>
                    <a:p>
                      <a:pPr algn="just">
                        <a:lnSpc>
                          <a:spcPts val="3599"/>
                        </a:lnSpc>
                        <a:defRPr/>
                      </a:pPr>
                      <a:r>
                        <a:rPr lang="en-US" sz="29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艾塞克斯大學</a:t>
                      </a:r>
                      <a:endParaRPr lang="en-US" sz="1100"/>
                    </a:p>
                    <a:p>
                      <a:pPr algn="l">
                        <a:lnSpc>
                          <a:spcPts val="3749"/>
                        </a:lnSpc>
                      </a:pPr>
                      <a:r>
                        <a:rPr lang="en-US" sz="29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Essex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9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76 / 6.0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960"/>
                        </a:lnSpc>
                        <a:defRPr/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IELTS 中所有項目皆不低於5.5</a:t>
                      </a:r>
                      <a:endParaRPr lang="en-US" sz="1100"/>
                    </a:p>
                    <a:p>
                      <a:pPr algn="l">
                        <a:lnSpc>
                          <a:spcPts val="3960"/>
                        </a:lnSpc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TOFEL 中至少 寫作17, 閱讀 18, 聽力 17, 口說 20</a:t>
                      </a:r>
                    </a:p>
                    <a:p>
                      <a:pPr algn="l">
                        <a:lnSpc>
                          <a:spcPts val="3960"/>
                        </a:lnSpc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英文成績未達標準，需上語言課程。</a:t>
                      </a:r>
                    </a:p>
                    <a:p>
                      <a:pPr algn="l">
                        <a:lnSpc>
                          <a:spcPts val="3960"/>
                        </a:lnSpc>
                      </a:pPr>
                      <a:r>
                        <a:rPr lang="en-US" sz="22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申請該校者，IELTS建議考UKVI。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13243905" y="6837549"/>
            <a:ext cx="2126335" cy="3277588"/>
          </a:xfrm>
          <a:custGeom>
            <a:avLst/>
            <a:gdLst/>
            <a:ahLst/>
            <a:cxnLst/>
            <a:rect l="l" t="t" r="r" b="b"/>
            <a:pathLst>
              <a:path w="2126335" h="3277588">
                <a:moveTo>
                  <a:pt x="0" y="0"/>
                </a:moveTo>
                <a:lnTo>
                  <a:pt x="2126336" y="0"/>
                </a:lnTo>
                <a:lnTo>
                  <a:pt x="2126336" y="3277589"/>
                </a:lnTo>
                <a:lnTo>
                  <a:pt x="0" y="3277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-215388" y="8511500"/>
            <a:ext cx="1165821" cy="1189613"/>
          </a:xfrm>
          <a:custGeom>
            <a:avLst/>
            <a:gdLst/>
            <a:ahLst/>
            <a:cxnLst/>
            <a:rect l="l" t="t" r="r" b="b"/>
            <a:pathLst>
              <a:path w="1165821" h="1189613">
                <a:moveTo>
                  <a:pt x="0" y="0"/>
                </a:moveTo>
                <a:lnTo>
                  <a:pt x="1165821" y="0"/>
                </a:lnTo>
                <a:lnTo>
                  <a:pt x="1165821" y="1189613"/>
                </a:lnTo>
                <a:lnTo>
                  <a:pt x="0" y="1189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7335467" y="8161193"/>
            <a:ext cx="681921" cy="681921"/>
          </a:xfrm>
          <a:custGeom>
            <a:avLst/>
            <a:gdLst/>
            <a:ahLst/>
            <a:cxnLst/>
            <a:rect l="l" t="t" r="r" b="b"/>
            <a:pathLst>
              <a:path w="681921" h="681921">
                <a:moveTo>
                  <a:pt x="0" y="0"/>
                </a:moveTo>
                <a:lnTo>
                  <a:pt x="681922" y="0"/>
                </a:lnTo>
                <a:lnTo>
                  <a:pt x="681922" y="681921"/>
                </a:lnTo>
                <a:lnTo>
                  <a:pt x="0" y="6819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>
            <a:off x="2835676" y="7613288"/>
            <a:ext cx="2235052" cy="2475370"/>
          </a:xfrm>
          <a:custGeom>
            <a:avLst/>
            <a:gdLst/>
            <a:ahLst/>
            <a:cxnLst/>
            <a:rect l="l" t="t" r="r" b="b"/>
            <a:pathLst>
              <a:path w="2235052" h="2475370">
                <a:moveTo>
                  <a:pt x="0" y="0"/>
                </a:moveTo>
                <a:lnTo>
                  <a:pt x="2235052" y="0"/>
                </a:lnTo>
                <a:lnTo>
                  <a:pt x="2235052" y="2475370"/>
                </a:lnTo>
                <a:lnTo>
                  <a:pt x="0" y="24753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AutoShape 11"/>
          <p:cNvSpPr/>
          <p:nvPr/>
        </p:nvSpPr>
        <p:spPr>
          <a:xfrm>
            <a:off x="-9983689" y="10033278"/>
            <a:ext cx="28271658" cy="36357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>
            <a:off x="5437394" y="7305713"/>
            <a:ext cx="1157542" cy="1082301"/>
          </a:xfrm>
          <a:custGeom>
            <a:avLst/>
            <a:gdLst/>
            <a:ahLst/>
            <a:cxnLst/>
            <a:rect l="l" t="t" r="r" b="b"/>
            <a:pathLst>
              <a:path w="1157542" h="1082301">
                <a:moveTo>
                  <a:pt x="0" y="0"/>
                </a:moveTo>
                <a:lnTo>
                  <a:pt x="1157541" y="0"/>
                </a:lnTo>
                <a:lnTo>
                  <a:pt x="1157541" y="1082301"/>
                </a:lnTo>
                <a:lnTo>
                  <a:pt x="0" y="10823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13"/>
          <p:cNvSpPr/>
          <p:nvPr/>
        </p:nvSpPr>
        <p:spPr>
          <a:xfrm>
            <a:off x="8025342" y="7613288"/>
            <a:ext cx="2536684" cy="2673712"/>
          </a:xfrm>
          <a:custGeom>
            <a:avLst/>
            <a:gdLst/>
            <a:ahLst/>
            <a:cxnLst/>
            <a:rect l="l" t="t" r="r" b="b"/>
            <a:pathLst>
              <a:path w="2536684" h="2673712">
                <a:moveTo>
                  <a:pt x="0" y="0"/>
                </a:moveTo>
                <a:lnTo>
                  <a:pt x="2536684" y="0"/>
                </a:lnTo>
                <a:lnTo>
                  <a:pt x="2536684" y="2673712"/>
                </a:lnTo>
                <a:lnTo>
                  <a:pt x="0" y="26737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5087249" y="185"/>
            <a:ext cx="8113502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sp>
        <p:nvSpPr>
          <p:cNvPr id="4" name="Freeform 4"/>
          <p:cNvSpPr/>
          <p:nvPr/>
        </p:nvSpPr>
        <p:spPr>
          <a:xfrm>
            <a:off x="302569" y="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5202336" y="-1001958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1"/>
                </a:lnTo>
                <a:lnTo>
                  <a:pt x="0" y="2546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447675" y="1832155"/>
          <a:ext cx="17392650" cy="8075033"/>
        </p:xfrm>
        <a:graphic>
          <a:graphicData uri="http://schemas.openxmlformats.org/drawingml/2006/table">
            <a:tbl>
              <a:tblPr/>
              <a:tblGrid>
                <a:gridCol w="4212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0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9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3388"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33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學校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D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33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預估總學雜費用/整年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D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60"/>
                        </a:lnSpc>
                        <a:defRPr/>
                      </a:pPr>
                      <a:r>
                        <a:rPr lang="en-US" sz="3300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備註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675">
                <a:tc>
                  <a:txBody>
                    <a:bodyPr/>
                    <a:lstStyle/>
                    <a:p>
                      <a:pPr algn="l">
                        <a:lnSpc>
                          <a:spcPts val="314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維諾納州立大學</a:t>
                      </a:r>
                      <a:endParaRPr lang="en-US" sz="1100"/>
                    </a:p>
                    <a:p>
                      <a:pPr algn="l">
                        <a:lnSpc>
                          <a:spcPts val="314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Winona State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00"/>
                        </a:lnSpc>
                        <a:defRPr/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獲獎學金後約 $23,116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1.費用已扣除跨文化獎學金(Cross-Cultural Scholarship) 。</a:t>
                      </a:r>
                      <a:endParaRPr lang="en-US" sz="1100"/>
                    </a:p>
                    <a:p>
                      <a:pPr algn="l">
                        <a:lnSpc>
                          <a:spcPts val="4320"/>
                        </a:lnSpc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2.含學雜費、新生訓練、保險、食宿等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9227">
                <a:tc>
                  <a:txBody>
                    <a:bodyPr/>
                    <a:lstStyle/>
                    <a:p>
                      <a:pPr algn="l">
                        <a:lnSpc>
                          <a:spcPts val="314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賓州印地安那大學</a:t>
                      </a:r>
                      <a:endParaRPr lang="en-US" sz="1100"/>
                    </a:p>
                    <a:p>
                      <a:pPr algn="l">
                        <a:lnSpc>
                          <a:spcPts val="314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Indiana University of Pennsylvania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00"/>
                        </a:lnSpc>
                        <a:defRPr/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減免10%後約 $14,400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1. 淡江學生享有約10%學費減免，此為減免後金額。</a:t>
                      </a:r>
                      <a:endParaRPr lang="en-US" sz="1100"/>
                    </a:p>
                    <a:p>
                      <a:pPr algn="l">
                        <a:lnSpc>
                          <a:spcPts val="4320"/>
                        </a:lnSpc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2.預估生活費一年約USD 18,570，含食宿、課本、保險等</a:t>
                      </a:r>
                    </a:p>
                    <a:p>
                      <a:pPr algn="l">
                        <a:lnSpc>
                          <a:spcPts val="4320"/>
                        </a:lnSpc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3.語言學校學雜費約為$4,803/一學期。</a:t>
                      </a:r>
                    </a:p>
                    <a:p>
                      <a:pPr algn="l">
                        <a:lnSpc>
                          <a:spcPts val="4320"/>
                        </a:lnSpc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4.學生須住校內宿舍。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675">
                <a:tc>
                  <a:txBody>
                    <a:bodyPr/>
                    <a:lstStyle/>
                    <a:p>
                      <a:pPr algn="l">
                        <a:lnSpc>
                          <a:spcPts val="314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聖湯瑪斯大學</a:t>
                      </a:r>
                      <a:endParaRPr lang="en-US" sz="1100"/>
                    </a:p>
                    <a:p>
                      <a:pPr algn="l">
                        <a:lnSpc>
                          <a:spcPts val="314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St. Thomas 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00"/>
                        </a:lnSpc>
                        <a:defRPr/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減免50%後約 $28,005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1. 淡江學生學費減免50%，此為減免後金額。</a:t>
                      </a:r>
                      <a:endParaRPr lang="en-US" sz="1100"/>
                    </a:p>
                    <a:p>
                      <a:pPr algn="l">
                        <a:lnSpc>
                          <a:spcPts val="4320"/>
                        </a:lnSpc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2.預估生活費一年約USD 18,620，含食宿、課本、保險等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5069">
                <a:tc>
                  <a:txBody>
                    <a:bodyPr/>
                    <a:lstStyle/>
                    <a:p>
                      <a:pPr algn="l">
                        <a:lnSpc>
                          <a:spcPts val="314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密西根大學福林特分校</a:t>
                      </a:r>
                      <a:endParaRPr lang="en-US" sz="1100"/>
                    </a:p>
                    <a:p>
                      <a:pPr algn="l">
                        <a:lnSpc>
                          <a:spcPts val="314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Michigan, Flint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00"/>
                        </a:lnSpc>
                        <a:defRPr/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約$27,970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320"/>
                        </a:lnSpc>
                        <a:defRPr/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1. 費用尚未扣除獎學金。如修習管理學院(School of Management)課程達12學分可獲得獎學金，約USD 5,900/一學期。</a:t>
                      </a:r>
                      <a:endParaRPr lang="en-US" sz="1100"/>
                    </a:p>
                    <a:p>
                      <a:pPr algn="l">
                        <a:lnSpc>
                          <a:spcPts val="4320"/>
                        </a:lnSpc>
                      </a:pPr>
                      <a:r>
                        <a:rPr lang="en-US" sz="24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2.預估生活費一年約USD 14,623 ，含食宿、課本、保險等。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3"/>
          <p:cNvSpPr txBox="1"/>
          <p:nvPr/>
        </p:nvSpPr>
        <p:spPr>
          <a:xfrm>
            <a:off x="5087249" y="-173981"/>
            <a:ext cx="8113502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sp>
        <p:nvSpPr>
          <p:cNvPr id="4" name="Freeform 4"/>
          <p:cNvSpPr/>
          <p:nvPr/>
        </p:nvSpPr>
        <p:spPr>
          <a:xfrm>
            <a:off x="302569" y="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5181803" y="-1273326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2"/>
                </a:lnTo>
                <a:lnTo>
                  <a:pt x="0" y="25466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430652" y="1508666"/>
          <a:ext cx="17392650" cy="3300412"/>
        </p:xfrm>
        <a:graphic>
          <a:graphicData uri="http://schemas.openxmlformats.org/drawingml/2006/table">
            <a:tbl>
              <a:tblPr/>
              <a:tblGrid>
                <a:gridCol w="442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1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2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4024"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32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學校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D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32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預估總學雜費用/整年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D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959"/>
                        </a:lnSpc>
                        <a:defRPr/>
                      </a:pPr>
                      <a:r>
                        <a:rPr lang="en-US" sz="3299" spc="4">
                          <a:solidFill>
                            <a:srgbClr val="FFFFFF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備註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4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0815">
                <a:tc>
                  <a:txBody>
                    <a:bodyPr/>
                    <a:lstStyle/>
                    <a:p>
                      <a:pPr algn="l">
                        <a:lnSpc>
                          <a:spcPts val="314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加州州立大學諾斯里基分校</a:t>
                      </a:r>
                      <a:endParaRPr lang="en-US" sz="1100"/>
                    </a:p>
                    <a:p>
                      <a:pPr algn="l">
                        <a:lnSpc>
                          <a:spcPts val="314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California State University Northridge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587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約$14,100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40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1. 食宿費用一年約$14,600</a:t>
                      </a:r>
                      <a:endParaRPr lang="en-US" sz="1100"/>
                    </a:p>
                    <a:p>
                      <a:pPr algn="l">
                        <a:lnSpc>
                          <a:spcPts val="4140"/>
                        </a:lnSpc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2.語言學校學雜費約為$7200(8週)另計。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5574">
                <a:tc>
                  <a:txBody>
                    <a:bodyPr/>
                    <a:lstStyle/>
                    <a:p>
                      <a:pPr algn="l">
                        <a:lnSpc>
                          <a:spcPts val="314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舊金山州立大學</a:t>
                      </a:r>
                      <a:endParaRPr lang="en-US" sz="1100"/>
                    </a:p>
                    <a:p>
                      <a:pPr algn="l">
                        <a:lnSpc>
                          <a:spcPts val="314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San Francesco State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587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約$13,440(美金)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40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1. 預估生活費一年約USD 31,126，含食宿、課本，不含保險 。</a:t>
                      </a:r>
                      <a:endParaRPr lang="en-US" sz="1100"/>
                    </a:p>
                    <a:p>
                      <a:pPr algn="l">
                        <a:lnSpc>
                          <a:spcPts val="4140"/>
                        </a:lnSpc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 保險費約USD 1,000。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430652" y="4723353"/>
          <a:ext cx="17392650" cy="5565144"/>
        </p:xfrm>
        <a:graphic>
          <a:graphicData uri="http://schemas.openxmlformats.org/drawingml/2006/table">
            <a:tbl>
              <a:tblPr/>
              <a:tblGrid>
                <a:gridCol w="441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4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7247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天普大學</a:t>
                      </a:r>
                      <a:endParaRPr lang="en-US" sz="1100"/>
                    </a:p>
                    <a:p>
                      <a:pPr algn="l">
                        <a:lnSpc>
                          <a:spcPts val="349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Temple University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60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約$33,708(美金)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40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預估生活費一年約USD 20,500，含食宿、課本，不含保險 。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5813">
                <a:tc>
                  <a:txBody>
                    <a:bodyPr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昆士蘭理工大學</a:t>
                      </a:r>
                      <a:endParaRPr lang="en-US" sz="1100"/>
                    </a:p>
                    <a:p>
                      <a:pPr algn="l">
                        <a:lnSpc>
                          <a:spcPts val="349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Queensland University of Technology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760"/>
                        </a:lnSpc>
                        <a:defRPr/>
                      </a:pPr>
                      <a:endParaRPr lang="en-US" sz="1100"/>
                    </a:p>
                    <a:p>
                      <a:pPr algn="l">
                        <a:lnSpc>
                          <a:spcPts val="2760"/>
                        </a:lnSpc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約$15,552(3units)(澳幣)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40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1. 學費仍視是否需上EAP program、選多少units 而訂。</a:t>
                      </a:r>
                      <a:endParaRPr lang="en-US" sz="1100"/>
                    </a:p>
                    <a:p>
                      <a:pPr algn="l">
                        <a:lnSpc>
                          <a:spcPts val="4140"/>
                        </a:lnSpc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2.預估生活費每月約1,660~3,545澳幣，含食宿、課本，不含保險。</a:t>
                      </a:r>
                    </a:p>
                    <a:p>
                      <a:pPr algn="l">
                        <a:lnSpc>
                          <a:spcPts val="4140"/>
                        </a:lnSpc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3. 如需上EAP課程，學費預估為12,288~14,688(澳幣/3units)。如果選4個units，金額將會增加。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2085">
                <a:tc>
                  <a:txBody>
                    <a:bodyPr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艾塞克斯大學</a:t>
                      </a:r>
                      <a:endParaRPr lang="en-US" sz="1100"/>
                    </a:p>
                    <a:p>
                      <a:pPr algn="l">
                        <a:lnSpc>
                          <a:spcPts val="3499"/>
                        </a:lnSpc>
                      </a:pPr>
                      <a:r>
                        <a:rPr lang="en-US" sz="2799" spc="3">
                          <a:solidFill>
                            <a:srgbClr val="191919"/>
                          </a:solidFill>
                          <a:latin typeface="可画软糖体-繁"/>
                          <a:ea typeface="可画软糖体-繁"/>
                          <a:cs typeface="可画软糖体-繁"/>
                          <a:sym typeface="可画软糖体-繁"/>
                        </a:rPr>
                        <a:t>University of Essex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760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約$17,220(英鎊)</a:t>
                      </a:r>
                      <a:endParaRPr lang="en-US" sz="1100"/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140"/>
                        </a:lnSpc>
                        <a:defRPr/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1. 住宿每週約119.14-256.55 GBP左右</a:t>
                      </a:r>
                      <a:endParaRPr lang="en-US" sz="1100"/>
                    </a:p>
                    <a:p>
                      <a:pPr algn="l">
                        <a:lnSpc>
                          <a:spcPts val="4140"/>
                        </a:lnSpc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（視房型、一學年39週)</a:t>
                      </a:r>
                    </a:p>
                    <a:p>
                      <a:pPr algn="l">
                        <a:lnSpc>
                          <a:spcPts val="4140"/>
                        </a:lnSpc>
                      </a:pPr>
                      <a:r>
                        <a:rPr lang="en-US" sz="2300" b="1" spc="3">
                          <a:solidFill>
                            <a:srgbClr val="191919"/>
                          </a:solidFill>
                          <a:latin typeface="字由点字典圆 Bold"/>
                          <a:ea typeface="字由点字典圆 Bold"/>
                          <a:cs typeface="字由点字典圆 Bold"/>
                          <a:sym typeface="字由点字典圆 Bold"/>
                        </a:rPr>
                        <a:t>2. 生活費約每月424 GBP</a:t>
                      </a: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74420" y="3862388"/>
            <a:ext cx="9800339" cy="6060090"/>
            <a:chOff x="0" y="0"/>
            <a:chExt cx="2974877" cy="1839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74877" cy="1839531"/>
            </a:xfrm>
            <a:custGeom>
              <a:avLst/>
              <a:gdLst/>
              <a:ahLst/>
              <a:cxnLst/>
              <a:rect l="l" t="t" r="r" b="b"/>
              <a:pathLst>
                <a:path w="2974877" h="1839531">
                  <a:moveTo>
                    <a:pt x="40288" y="0"/>
                  </a:moveTo>
                  <a:lnTo>
                    <a:pt x="2934589" y="0"/>
                  </a:lnTo>
                  <a:cubicBezTo>
                    <a:pt x="2956840" y="0"/>
                    <a:pt x="2974877" y="18038"/>
                    <a:pt x="2974877" y="40288"/>
                  </a:cubicBezTo>
                  <a:lnTo>
                    <a:pt x="2974877" y="1799242"/>
                  </a:lnTo>
                  <a:cubicBezTo>
                    <a:pt x="2974877" y="1809928"/>
                    <a:pt x="2970633" y="1820175"/>
                    <a:pt x="2963077" y="1827730"/>
                  </a:cubicBezTo>
                  <a:cubicBezTo>
                    <a:pt x="2955522" y="1835286"/>
                    <a:pt x="2945274" y="1839531"/>
                    <a:pt x="2934589" y="1839531"/>
                  </a:cubicBezTo>
                  <a:lnTo>
                    <a:pt x="40288" y="1839531"/>
                  </a:lnTo>
                  <a:cubicBezTo>
                    <a:pt x="18038" y="1839531"/>
                    <a:pt x="0" y="1821493"/>
                    <a:pt x="0" y="1799242"/>
                  </a:cubicBezTo>
                  <a:lnTo>
                    <a:pt x="0" y="40288"/>
                  </a:lnTo>
                  <a:cubicBezTo>
                    <a:pt x="0" y="18038"/>
                    <a:pt x="18038" y="0"/>
                    <a:pt x="4028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7CBCEE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974877" cy="1858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900834" y="766472"/>
            <a:ext cx="1778569" cy="1542504"/>
          </a:xfrm>
          <a:custGeom>
            <a:avLst/>
            <a:gdLst/>
            <a:ahLst/>
            <a:cxnLst/>
            <a:rect l="l" t="t" r="r" b="b"/>
            <a:pathLst>
              <a:path w="1778569" h="1542504">
                <a:moveTo>
                  <a:pt x="0" y="0"/>
                </a:moveTo>
                <a:lnTo>
                  <a:pt x="1778569" y="0"/>
                </a:lnTo>
                <a:lnTo>
                  <a:pt x="1778569" y="1542504"/>
                </a:lnTo>
                <a:lnTo>
                  <a:pt x="0" y="1542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7378759" y="8932675"/>
            <a:ext cx="1157497" cy="1106988"/>
          </a:xfrm>
          <a:custGeom>
            <a:avLst/>
            <a:gdLst/>
            <a:ahLst/>
            <a:cxnLst/>
            <a:rect l="l" t="t" r="r" b="b"/>
            <a:pathLst>
              <a:path w="1157497" h="1106988">
                <a:moveTo>
                  <a:pt x="0" y="0"/>
                </a:moveTo>
                <a:lnTo>
                  <a:pt x="1157497" y="0"/>
                </a:lnTo>
                <a:lnTo>
                  <a:pt x="1157497" y="1106988"/>
                </a:lnTo>
                <a:lnTo>
                  <a:pt x="0" y="1106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966140" y="6004756"/>
            <a:ext cx="705547" cy="705547"/>
          </a:xfrm>
          <a:custGeom>
            <a:avLst/>
            <a:gdLst/>
            <a:ahLst/>
            <a:cxnLst/>
            <a:rect l="l" t="t" r="r" b="b"/>
            <a:pathLst>
              <a:path w="705547" h="705547">
                <a:moveTo>
                  <a:pt x="0" y="0"/>
                </a:moveTo>
                <a:lnTo>
                  <a:pt x="705547" y="0"/>
                </a:lnTo>
                <a:lnTo>
                  <a:pt x="705547" y="705547"/>
                </a:lnTo>
                <a:lnTo>
                  <a:pt x="0" y="7055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846284" y="4127663"/>
            <a:ext cx="9219788" cy="5425909"/>
          </a:xfrm>
          <a:custGeom>
            <a:avLst/>
            <a:gdLst/>
            <a:ahLst/>
            <a:cxnLst/>
            <a:rect l="l" t="t" r="r" b="b"/>
            <a:pathLst>
              <a:path w="9219788" h="5425909">
                <a:moveTo>
                  <a:pt x="0" y="0"/>
                </a:moveTo>
                <a:lnTo>
                  <a:pt x="9219788" y="0"/>
                </a:lnTo>
                <a:lnTo>
                  <a:pt x="9219788" y="5425909"/>
                </a:lnTo>
                <a:lnTo>
                  <a:pt x="0" y="5425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3845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839997" y="253233"/>
            <a:ext cx="8855246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海外交流學習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48557" y="1800225"/>
            <a:ext cx="5445300" cy="1357312"/>
            <a:chOff x="0" y="0"/>
            <a:chExt cx="7260400" cy="18097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260336" cy="1809750"/>
            </a:xfrm>
            <a:custGeom>
              <a:avLst/>
              <a:gdLst/>
              <a:ahLst/>
              <a:cxnLst/>
              <a:rect l="l" t="t" r="r" b="b"/>
              <a:pathLst>
                <a:path w="7260336" h="1809750">
                  <a:moveTo>
                    <a:pt x="0" y="301625"/>
                  </a:moveTo>
                  <a:cubicBezTo>
                    <a:pt x="0" y="135001"/>
                    <a:pt x="135001" y="0"/>
                    <a:pt x="301625" y="0"/>
                  </a:cubicBezTo>
                  <a:lnTo>
                    <a:pt x="6958711" y="0"/>
                  </a:lnTo>
                  <a:cubicBezTo>
                    <a:pt x="7125335" y="0"/>
                    <a:pt x="7260336" y="135001"/>
                    <a:pt x="7260336" y="301625"/>
                  </a:cubicBezTo>
                  <a:lnTo>
                    <a:pt x="7260336" y="1508125"/>
                  </a:lnTo>
                  <a:cubicBezTo>
                    <a:pt x="7260336" y="1674749"/>
                    <a:pt x="7125335" y="1809750"/>
                    <a:pt x="6958711" y="1809750"/>
                  </a:cubicBezTo>
                  <a:lnTo>
                    <a:pt x="301625" y="1809750"/>
                  </a:lnTo>
                  <a:cubicBezTo>
                    <a:pt x="135001" y="1809750"/>
                    <a:pt x="0" y="1674749"/>
                    <a:pt x="0" y="1508125"/>
                  </a:cubicBezTo>
                  <a:close/>
                </a:path>
              </a:pathLst>
            </a:custGeom>
            <a:solidFill>
              <a:srgbClr val="7CBCEE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03796" y="1789628"/>
            <a:ext cx="6134821" cy="109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7"/>
              </a:lnSpc>
            </a:pPr>
            <a:r>
              <a:rPr lang="en-US" sz="5299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商管學院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93059" y="1818203"/>
            <a:ext cx="9955338" cy="1273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560"/>
              </a:lnSpc>
            </a:pPr>
            <a:r>
              <a:rPr lang="en-US" sz="42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商管學院暨澳洲昆士蘭大學1+1雙聯學位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235912" y="3157538"/>
            <a:ext cx="5554207" cy="3062930"/>
            <a:chOff x="0" y="0"/>
            <a:chExt cx="1091012" cy="6016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91012" cy="601651"/>
            </a:xfrm>
            <a:custGeom>
              <a:avLst/>
              <a:gdLst/>
              <a:ahLst/>
              <a:cxnLst/>
              <a:rect l="l" t="t" r="r" b="b"/>
              <a:pathLst>
                <a:path w="1091012" h="601651">
                  <a:moveTo>
                    <a:pt x="0" y="0"/>
                  </a:moveTo>
                  <a:lnTo>
                    <a:pt x="1091012" y="0"/>
                  </a:lnTo>
                  <a:lnTo>
                    <a:pt x="1091012" y="601651"/>
                  </a:lnTo>
                  <a:lnTo>
                    <a:pt x="0" y="601651"/>
                  </a:lnTo>
                  <a:close/>
                </a:path>
              </a:pathLst>
            </a:custGeom>
            <a:blipFill>
              <a:blip r:embed="rId10"/>
              <a:stretch>
                <a:fillRect t="-18001" b="-18001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235912" y="6840617"/>
            <a:ext cx="5554207" cy="2963398"/>
            <a:chOff x="0" y="0"/>
            <a:chExt cx="1091012" cy="582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91012" cy="582100"/>
            </a:xfrm>
            <a:custGeom>
              <a:avLst/>
              <a:gdLst/>
              <a:ahLst/>
              <a:cxnLst/>
              <a:rect l="l" t="t" r="r" b="b"/>
              <a:pathLst>
                <a:path w="1091012" h="582100">
                  <a:moveTo>
                    <a:pt x="0" y="0"/>
                  </a:moveTo>
                  <a:lnTo>
                    <a:pt x="1091012" y="0"/>
                  </a:lnTo>
                  <a:lnTo>
                    <a:pt x="1091012" y="582100"/>
                  </a:lnTo>
                  <a:lnTo>
                    <a:pt x="0" y="582100"/>
                  </a:lnTo>
                  <a:close/>
                </a:path>
              </a:pathLst>
            </a:custGeom>
            <a:blipFill>
              <a:blip r:embed="rId11"/>
              <a:stretch>
                <a:fillRect t="-12351" b="-12351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16673" y="1885747"/>
            <a:ext cx="5309068" cy="1186269"/>
            <a:chOff x="0" y="0"/>
            <a:chExt cx="1398273" cy="3124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98273" cy="312433"/>
            </a:xfrm>
            <a:custGeom>
              <a:avLst/>
              <a:gdLst/>
              <a:ahLst/>
              <a:cxnLst/>
              <a:rect l="l" t="t" r="r" b="b"/>
              <a:pathLst>
                <a:path w="1398273" h="312433">
                  <a:moveTo>
                    <a:pt x="48122" y="0"/>
                  </a:moveTo>
                  <a:lnTo>
                    <a:pt x="1350151" y="0"/>
                  </a:lnTo>
                  <a:cubicBezTo>
                    <a:pt x="1376728" y="0"/>
                    <a:pt x="1398273" y="21545"/>
                    <a:pt x="1398273" y="48122"/>
                  </a:cubicBezTo>
                  <a:lnTo>
                    <a:pt x="1398273" y="264311"/>
                  </a:lnTo>
                  <a:cubicBezTo>
                    <a:pt x="1398273" y="277074"/>
                    <a:pt x="1393203" y="289314"/>
                    <a:pt x="1384179" y="298338"/>
                  </a:cubicBezTo>
                  <a:cubicBezTo>
                    <a:pt x="1375154" y="307363"/>
                    <a:pt x="1362914" y="312433"/>
                    <a:pt x="1350151" y="312433"/>
                  </a:cubicBezTo>
                  <a:lnTo>
                    <a:pt x="48122" y="312433"/>
                  </a:lnTo>
                  <a:cubicBezTo>
                    <a:pt x="35359" y="312433"/>
                    <a:pt x="23119" y="307363"/>
                    <a:pt x="14095" y="298338"/>
                  </a:cubicBezTo>
                  <a:cubicBezTo>
                    <a:pt x="5070" y="289314"/>
                    <a:pt x="0" y="277074"/>
                    <a:pt x="0" y="264311"/>
                  </a:cubicBezTo>
                  <a:lnTo>
                    <a:pt x="0" y="48122"/>
                  </a:lnTo>
                  <a:cubicBezTo>
                    <a:pt x="0" y="35359"/>
                    <a:pt x="5070" y="23119"/>
                    <a:pt x="14095" y="14095"/>
                  </a:cubicBezTo>
                  <a:cubicBezTo>
                    <a:pt x="23119" y="5070"/>
                    <a:pt x="35359" y="0"/>
                    <a:pt x="481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1398273" cy="331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491925" y="3976390"/>
            <a:ext cx="6566849" cy="16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其他事項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339" y="575816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CHAPTER FOUR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491925" y="3976390"/>
            <a:ext cx="6566849" cy="16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學系介紹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339" y="575816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CHAPTER ONE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427359" y="7016103"/>
            <a:ext cx="2747958" cy="3043423"/>
          </a:xfrm>
          <a:custGeom>
            <a:avLst/>
            <a:gdLst/>
            <a:ahLst/>
            <a:cxnLst/>
            <a:rect l="l" t="t" r="r" b="b"/>
            <a:pathLst>
              <a:path w="2747958" h="3043423">
                <a:moveTo>
                  <a:pt x="0" y="0"/>
                </a:moveTo>
                <a:lnTo>
                  <a:pt x="2747958" y="0"/>
                </a:lnTo>
                <a:lnTo>
                  <a:pt x="2747958" y="3043424"/>
                </a:lnTo>
                <a:lnTo>
                  <a:pt x="0" y="3043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7042345" y="7752526"/>
            <a:ext cx="1813120" cy="1232921"/>
          </a:xfrm>
          <a:custGeom>
            <a:avLst/>
            <a:gdLst/>
            <a:ahLst/>
            <a:cxnLst/>
            <a:rect l="l" t="t" r="r" b="b"/>
            <a:pathLst>
              <a:path w="1813120" h="1232921">
                <a:moveTo>
                  <a:pt x="0" y="0"/>
                </a:moveTo>
                <a:lnTo>
                  <a:pt x="1813120" y="0"/>
                </a:lnTo>
                <a:lnTo>
                  <a:pt x="1813120" y="1232921"/>
                </a:lnTo>
                <a:lnTo>
                  <a:pt x="0" y="12329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-963676" y="641841"/>
            <a:ext cx="1992376" cy="2331400"/>
          </a:xfrm>
          <a:custGeom>
            <a:avLst/>
            <a:gdLst/>
            <a:ahLst/>
            <a:cxnLst/>
            <a:rect l="l" t="t" r="r" b="b"/>
            <a:pathLst>
              <a:path w="1992376" h="2331400">
                <a:moveTo>
                  <a:pt x="0" y="0"/>
                </a:moveTo>
                <a:lnTo>
                  <a:pt x="1992376" y="0"/>
                </a:lnTo>
                <a:lnTo>
                  <a:pt x="1992376" y="2331400"/>
                </a:lnTo>
                <a:lnTo>
                  <a:pt x="0" y="2331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6324229" y="8683731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 descr="http://s01.calm9.com/qrcode/2018-04/C5KAK2P95X.png"/>
          <p:cNvSpPr/>
          <p:nvPr/>
        </p:nvSpPr>
        <p:spPr>
          <a:xfrm>
            <a:off x="11497758" y="372079"/>
            <a:ext cx="3676306" cy="3676311"/>
          </a:xfrm>
          <a:custGeom>
            <a:avLst/>
            <a:gdLst/>
            <a:ahLst/>
            <a:cxnLst/>
            <a:rect l="l" t="t" r="r" b="b"/>
            <a:pathLst>
              <a:path w="3676306" h="3676311">
                <a:moveTo>
                  <a:pt x="0" y="0"/>
                </a:moveTo>
                <a:lnTo>
                  <a:pt x="3676307" y="0"/>
                </a:lnTo>
                <a:lnTo>
                  <a:pt x="3676307" y="3676311"/>
                </a:lnTo>
                <a:lnTo>
                  <a:pt x="0" y="36763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 descr="一張含有 螢幕擷取畫面, 圓形, 字型, 圖形 的圖片  自動產生的描述"/>
          <p:cNvSpPr/>
          <p:nvPr/>
        </p:nvSpPr>
        <p:spPr>
          <a:xfrm>
            <a:off x="11497758" y="5418480"/>
            <a:ext cx="3642546" cy="3708123"/>
          </a:xfrm>
          <a:custGeom>
            <a:avLst/>
            <a:gdLst/>
            <a:ahLst/>
            <a:cxnLst/>
            <a:rect l="l" t="t" r="r" b="b"/>
            <a:pathLst>
              <a:path w="3642546" h="3708123">
                <a:moveTo>
                  <a:pt x="0" y="0"/>
                </a:moveTo>
                <a:lnTo>
                  <a:pt x="3642546" y="0"/>
                </a:lnTo>
                <a:lnTo>
                  <a:pt x="3642546" y="3708123"/>
                </a:lnTo>
                <a:lnTo>
                  <a:pt x="0" y="37081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2230799" y="2744641"/>
            <a:ext cx="7687995" cy="420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648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聯絡電話</a:t>
            </a:r>
          </a:p>
          <a:p>
            <a:pPr algn="l">
              <a:lnSpc>
                <a:spcPts val="7199"/>
              </a:lnSpc>
            </a:pPr>
            <a:r>
              <a:rPr lang="en-US" sz="3999">
                <a:solidFill>
                  <a:srgbClr val="191919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      (02)26215656  分機2626 或 2569</a:t>
            </a:r>
          </a:p>
          <a:p>
            <a:pPr algn="l">
              <a:lnSpc>
                <a:spcPts val="6480"/>
              </a:lnSpc>
            </a:pPr>
            <a:endParaRPr lang="en-US" sz="3999">
              <a:solidFill>
                <a:srgbClr val="191919"/>
              </a:solidFill>
              <a:latin typeface="可画软糖体-繁"/>
              <a:ea typeface="可画软糖体-繁"/>
              <a:cs typeface="可画软糖体-繁"/>
              <a:sym typeface="可画软糖体-繁"/>
            </a:endParaRPr>
          </a:p>
          <a:p>
            <a:pPr marL="651510" lvl="1" indent="-325755" algn="l">
              <a:lnSpc>
                <a:spcPts val="648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600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電子信箱</a:t>
            </a:r>
          </a:p>
          <a:p>
            <a:pPr algn="l">
              <a:lnSpc>
                <a:spcPts val="7199"/>
              </a:lnSpc>
            </a:pPr>
            <a:r>
              <a:rPr lang="en-US" sz="3999">
                <a:solidFill>
                  <a:srgbClr val="191919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       tbfxm@mail.tku.edu.tw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12981" y="819584"/>
            <a:ext cx="8855246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聯絡方式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3089" y="4028798"/>
            <a:ext cx="317188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30A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國企系網頁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97758" y="9095771"/>
            <a:ext cx="382350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7030A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國企系學會IG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0" y="2979162"/>
            <a:ext cx="11941526" cy="297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歡迎加入</a:t>
            </a:r>
          </a:p>
          <a:p>
            <a:pPr algn="ctr">
              <a:lnSpc>
                <a:spcPts val="10699"/>
              </a:lnSpc>
            </a:pPr>
            <a:r>
              <a:rPr lang="en-US" sz="10699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國企大家庭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339" y="633544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THANK YOU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2563132" y="1781360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5143735" y="9258300"/>
            <a:ext cx="1592521" cy="1592521"/>
          </a:xfrm>
          <a:custGeom>
            <a:avLst/>
            <a:gdLst/>
            <a:ahLst/>
            <a:cxnLst/>
            <a:rect l="l" t="t" r="r" b="b"/>
            <a:pathLst>
              <a:path w="1592521" h="1592521">
                <a:moveTo>
                  <a:pt x="0" y="0"/>
                </a:moveTo>
                <a:lnTo>
                  <a:pt x="1592520" y="0"/>
                </a:lnTo>
                <a:lnTo>
                  <a:pt x="1592520" y="1592521"/>
                </a:lnTo>
                <a:lnTo>
                  <a:pt x="0" y="1592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3717910" y="-1001958"/>
            <a:ext cx="2823908" cy="2546651"/>
          </a:xfrm>
          <a:custGeom>
            <a:avLst/>
            <a:gdLst/>
            <a:ahLst/>
            <a:cxnLst/>
            <a:rect l="l" t="t" r="r" b="b"/>
            <a:pathLst>
              <a:path w="2823908" h="2546651">
                <a:moveTo>
                  <a:pt x="0" y="0"/>
                </a:moveTo>
                <a:lnTo>
                  <a:pt x="2823908" y="0"/>
                </a:lnTo>
                <a:lnTo>
                  <a:pt x="2823908" y="2546651"/>
                </a:lnTo>
                <a:lnTo>
                  <a:pt x="0" y="2546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 flipV="1">
            <a:off x="1028700" y="8228693"/>
            <a:ext cx="2689837" cy="1393825"/>
          </a:xfrm>
          <a:custGeom>
            <a:avLst/>
            <a:gdLst/>
            <a:ahLst/>
            <a:cxnLst/>
            <a:rect l="l" t="t" r="r" b="b"/>
            <a:pathLst>
              <a:path w="2689837" h="1393825">
                <a:moveTo>
                  <a:pt x="0" y="1393824"/>
                </a:moveTo>
                <a:lnTo>
                  <a:pt x="2689837" y="1393824"/>
                </a:lnTo>
                <a:lnTo>
                  <a:pt x="2689837" y="0"/>
                </a:lnTo>
                <a:lnTo>
                  <a:pt x="0" y="0"/>
                </a:lnTo>
                <a:lnTo>
                  <a:pt x="0" y="139382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2218518" y="3208232"/>
            <a:ext cx="5610152" cy="2003811"/>
            <a:chOff x="0" y="0"/>
            <a:chExt cx="7480202" cy="26717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EDB43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817480" y="3208232"/>
            <a:ext cx="5610152" cy="2003811"/>
            <a:chOff x="0" y="0"/>
            <a:chExt cx="7480202" cy="26717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80173" cy="2671699"/>
            </a:xfrm>
            <a:custGeom>
              <a:avLst/>
              <a:gdLst/>
              <a:ahLst/>
              <a:cxnLst/>
              <a:rect l="l" t="t" r="r" b="b"/>
              <a:pathLst>
                <a:path w="7480173" h="2671699">
                  <a:moveTo>
                    <a:pt x="0" y="445262"/>
                  </a:moveTo>
                  <a:cubicBezTo>
                    <a:pt x="0" y="199390"/>
                    <a:pt x="199390" y="0"/>
                    <a:pt x="445262" y="0"/>
                  </a:cubicBezTo>
                  <a:lnTo>
                    <a:pt x="7034911" y="0"/>
                  </a:lnTo>
                  <a:cubicBezTo>
                    <a:pt x="7280783" y="0"/>
                    <a:pt x="7480173" y="199390"/>
                    <a:pt x="7480173" y="445262"/>
                  </a:cubicBezTo>
                  <a:lnTo>
                    <a:pt x="7480173" y="2226437"/>
                  </a:lnTo>
                  <a:cubicBezTo>
                    <a:pt x="7480173" y="2472309"/>
                    <a:pt x="7280783" y="2671699"/>
                    <a:pt x="7034911" y="2671699"/>
                  </a:cubicBezTo>
                  <a:lnTo>
                    <a:pt x="445262" y="2671699"/>
                  </a:lnTo>
                  <a:cubicBezTo>
                    <a:pt x="199390" y="2671699"/>
                    <a:pt x="0" y="2472436"/>
                    <a:pt x="0" y="2226437"/>
                  </a:cubicBezTo>
                  <a:close/>
                </a:path>
              </a:pathLst>
            </a:custGeom>
            <a:solidFill>
              <a:srgbClr val="FEDB43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73619" y="3343180"/>
            <a:ext cx="5247469" cy="1751455"/>
            <a:chOff x="0" y="0"/>
            <a:chExt cx="1382050" cy="4612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82050" cy="461289"/>
            </a:xfrm>
            <a:custGeom>
              <a:avLst/>
              <a:gdLst/>
              <a:ahLst/>
              <a:cxnLst/>
              <a:rect l="l" t="t" r="r" b="b"/>
              <a:pathLst>
                <a:path w="1382050" h="461289">
                  <a:moveTo>
                    <a:pt x="72293" y="0"/>
                  </a:moveTo>
                  <a:lnTo>
                    <a:pt x="1309757" y="0"/>
                  </a:lnTo>
                  <a:cubicBezTo>
                    <a:pt x="1349683" y="0"/>
                    <a:pt x="1382050" y="32367"/>
                    <a:pt x="1382050" y="72293"/>
                  </a:cubicBezTo>
                  <a:lnTo>
                    <a:pt x="1382050" y="388996"/>
                  </a:lnTo>
                  <a:cubicBezTo>
                    <a:pt x="1382050" y="408169"/>
                    <a:pt x="1374433" y="426557"/>
                    <a:pt x="1360875" y="440115"/>
                  </a:cubicBezTo>
                  <a:cubicBezTo>
                    <a:pt x="1347318" y="453672"/>
                    <a:pt x="1328930" y="461289"/>
                    <a:pt x="1309757" y="461289"/>
                  </a:cubicBezTo>
                  <a:lnTo>
                    <a:pt x="72293" y="461289"/>
                  </a:lnTo>
                  <a:cubicBezTo>
                    <a:pt x="32367" y="461289"/>
                    <a:pt x="0" y="428922"/>
                    <a:pt x="0" y="388996"/>
                  </a:cubicBezTo>
                  <a:lnTo>
                    <a:pt x="0" y="72293"/>
                  </a:lnTo>
                  <a:cubicBezTo>
                    <a:pt x="0" y="32367"/>
                    <a:pt x="32367" y="0"/>
                    <a:pt x="722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382050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7249" y="977613"/>
            <a:ext cx="8113502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212121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學系介紹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85596" y="3539523"/>
            <a:ext cx="467599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4999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經貿管理組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98070" y="3527522"/>
            <a:ext cx="5051636" cy="105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5"/>
              </a:lnSpc>
            </a:pPr>
            <a:r>
              <a:rPr lang="en-US" sz="5099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國際商學全英語組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71314" y="5793068"/>
            <a:ext cx="5638186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804" lvl="1" indent="-352902" algn="l">
              <a:lnSpc>
                <a:spcPts val="4680"/>
              </a:lnSpc>
              <a:buFont typeface="Arial"/>
              <a:buChar char="•"/>
            </a:pPr>
            <a:r>
              <a:rPr lang="en-US" sz="3900" b="1" spc="-18">
                <a:solidFill>
                  <a:srgbClr val="333333"/>
                </a:solidFill>
                <a:latin typeface="Evolventa Bold"/>
                <a:ea typeface="Evolventa Bold"/>
                <a:cs typeface="Evolventa Bold"/>
                <a:sym typeface="Evolventa Bold"/>
              </a:rPr>
              <a:t>100%英文授課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85595" y="6041464"/>
            <a:ext cx="5008738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804" lvl="1" indent="-352902" algn="l">
              <a:lnSpc>
                <a:spcPts val="4680"/>
              </a:lnSpc>
              <a:buFont typeface="Arial"/>
              <a:buChar char="•"/>
            </a:pPr>
            <a:r>
              <a:rPr lang="en-US" sz="3900" b="1">
                <a:solidFill>
                  <a:srgbClr val="333333"/>
                </a:solidFill>
                <a:latin typeface="Arimo Bold"/>
                <a:ea typeface="Arimo Bold"/>
                <a:cs typeface="Arimo Bold"/>
                <a:sym typeface="Arimo Bold"/>
              </a:rPr>
              <a:t>中文授課為主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71314" y="7002743"/>
            <a:ext cx="650086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5804" lvl="1" indent="-352902" algn="l">
              <a:lnSpc>
                <a:spcPts val="4680"/>
              </a:lnSpc>
              <a:buFont typeface="Arial"/>
              <a:buChar char="•"/>
            </a:pPr>
            <a:r>
              <a:rPr lang="en-US" sz="3900" b="1">
                <a:solidFill>
                  <a:srgbClr val="333333"/>
                </a:solidFill>
                <a:latin typeface="Arimo Bold"/>
                <a:ea typeface="Arimo Bold"/>
                <a:cs typeface="Arimo Bold"/>
                <a:sym typeface="Arimo Bold"/>
              </a:rPr>
              <a:t>大三出國留學一年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998820" y="3343180"/>
            <a:ext cx="5247469" cy="1751455"/>
            <a:chOff x="0" y="0"/>
            <a:chExt cx="1382050" cy="46128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82050" cy="461289"/>
            </a:xfrm>
            <a:custGeom>
              <a:avLst/>
              <a:gdLst/>
              <a:ahLst/>
              <a:cxnLst/>
              <a:rect l="l" t="t" r="r" b="b"/>
              <a:pathLst>
                <a:path w="1382050" h="461289">
                  <a:moveTo>
                    <a:pt x="72293" y="0"/>
                  </a:moveTo>
                  <a:lnTo>
                    <a:pt x="1309757" y="0"/>
                  </a:lnTo>
                  <a:cubicBezTo>
                    <a:pt x="1349683" y="0"/>
                    <a:pt x="1382050" y="32367"/>
                    <a:pt x="1382050" y="72293"/>
                  </a:cubicBezTo>
                  <a:lnTo>
                    <a:pt x="1382050" y="388996"/>
                  </a:lnTo>
                  <a:cubicBezTo>
                    <a:pt x="1382050" y="408169"/>
                    <a:pt x="1374433" y="426557"/>
                    <a:pt x="1360875" y="440115"/>
                  </a:cubicBezTo>
                  <a:cubicBezTo>
                    <a:pt x="1347318" y="453672"/>
                    <a:pt x="1328930" y="461289"/>
                    <a:pt x="1309757" y="461289"/>
                  </a:cubicBezTo>
                  <a:lnTo>
                    <a:pt x="72293" y="461289"/>
                  </a:lnTo>
                  <a:cubicBezTo>
                    <a:pt x="32367" y="461289"/>
                    <a:pt x="0" y="428922"/>
                    <a:pt x="0" y="388996"/>
                  </a:cubicBezTo>
                  <a:lnTo>
                    <a:pt x="0" y="72293"/>
                  </a:lnTo>
                  <a:cubicBezTo>
                    <a:pt x="0" y="32367"/>
                    <a:pt x="32367" y="0"/>
                    <a:pt x="7229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382050" cy="480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8420757" y="152899"/>
            <a:ext cx="2222085" cy="2003917"/>
          </a:xfrm>
          <a:custGeom>
            <a:avLst/>
            <a:gdLst/>
            <a:ahLst/>
            <a:cxnLst/>
            <a:rect l="l" t="t" r="r" b="b"/>
            <a:pathLst>
              <a:path w="2222085" h="2003917">
                <a:moveTo>
                  <a:pt x="0" y="0"/>
                </a:moveTo>
                <a:lnTo>
                  <a:pt x="2222086" y="0"/>
                </a:lnTo>
                <a:lnTo>
                  <a:pt x="2222086" y="2003917"/>
                </a:lnTo>
                <a:lnTo>
                  <a:pt x="0" y="2003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 rot="-7934899">
            <a:off x="-882865" y="8013516"/>
            <a:ext cx="3418955" cy="1591368"/>
          </a:xfrm>
          <a:custGeom>
            <a:avLst/>
            <a:gdLst/>
            <a:ahLst/>
            <a:cxnLst/>
            <a:rect l="l" t="t" r="r" b="b"/>
            <a:pathLst>
              <a:path w="3418955" h="1591368">
                <a:moveTo>
                  <a:pt x="0" y="0"/>
                </a:moveTo>
                <a:lnTo>
                  <a:pt x="3418956" y="0"/>
                </a:lnTo>
                <a:lnTo>
                  <a:pt x="3418956" y="1591368"/>
                </a:lnTo>
                <a:lnTo>
                  <a:pt x="0" y="1591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6978357" y="538945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09" y="0"/>
                </a:lnTo>
                <a:lnTo>
                  <a:pt x="979509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7798245" y="7545167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09"/>
                </a:lnTo>
                <a:lnTo>
                  <a:pt x="0" y="979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9659663" y="2984460"/>
            <a:ext cx="4995668" cy="4811048"/>
            <a:chOff x="0" y="0"/>
            <a:chExt cx="1315732" cy="12671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5732" cy="1267107"/>
            </a:xfrm>
            <a:custGeom>
              <a:avLst/>
              <a:gdLst/>
              <a:ahLst/>
              <a:cxnLst/>
              <a:rect l="l" t="t" r="r" b="b"/>
              <a:pathLst>
                <a:path w="1315732" h="1267107">
                  <a:moveTo>
                    <a:pt x="0" y="0"/>
                  </a:moveTo>
                  <a:lnTo>
                    <a:pt x="1315732" y="0"/>
                  </a:lnTo>
                  <a:lnTo>
                    <a:pt x="1315732" y="1267107"/>
                  </a:lnTo>
                  <a:lnTo>
                    <a:pt x="0" y="12671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315732" cy="1286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10" name="Freeform 10" descr="一張含有 人的臉孔, 領帶, 人員, 前額 的圖片  自動產生的描述"/>
          <p:cNvSpPr/>
          <p:nvPr/>
        </p:nvSpPr>
        <p:spPr>
          <a:xfrm>
            <a:off x="10579853" y="3427992"/>
            <a:ext cx="3155290" cy="4210468"/>
          </a:xfrm>
          <a:custGeom>
            <a:avLst/>
            <a:gdLst/>
            <a:ahLst/>
            <a:cxnLst/>
            <a:rect l="l" t="t" r="r" b="b"/>
            <a:pathLst>
              <a:path w="3155290" h="4210468">
                <a:moveTo>
                  <a:pt x="0" y="0"/>
                </a:moveTo>
                <a:lnTo>
                  <a:pt x="3155289" y="0"/>
                </a:lnTo>
                <a:lnTo>
                  <a:pt x="3155289" y="4210468"/>
                </a:lnTo>
                <a:lnTo>
                  <a:pt x="0" y="42104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 rot="-434075">
            <a:off x="9048374" y="1897088"/>
            <a:ext cx="6473083" cy="7273128"/>
          </a:xfrm>
          <a:custGeom>
            <a:avLst/>
            <a:gdLst/>
            <a:ahLst/>
            <a:cxnLst/>
            <a:rect l="l" t="t" r="r" b="b"/>
            <a:pathLst>
              <a:path w="6473083" h="7273128">
                <a:moveTo>
                  <a:pt x="0" y="0"/>
                </a:moveTo>
                <a:lnTo>
                  <a:pt x="6473083" y="0"/>
                </a:lnTo>
                <a:lnTo>
                  <a:pt x="6473083" y="7273128"/>
                </a:lnTo>
                <a:lnTo>
                  <a:pt x="0" y="7273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878113" y="197595"/>
            <a:ext cx="6821511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系所主任   -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90515" y="7681208"/>
            <a:ext cx="3788802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>
                <a:solidFill>
                  <a:srgbClr val="104D7E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林江峰教授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13657" y="2599526"/>
            <a:ext cx="6207100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1">
                <a:solidFill>
                  <a:srgbClr val="104D7E"/>
                </a:solidFill>
                <a:latin typeface="Arimo Bold"/>
                <a:ea typeface="Arimo Bold"/>
                <a:cs typeface="Arimo Bold"/>
                <a:sym typeface="Arimo Bold"/>
              </a:rPr>
              <a:t>專長領域:</a:t>
            </a:r>
          </a:p>
          <a:p>
            <a:pPr algn="l">
              <a:lnSpc>
                <a:spcPts val="5040"/>
              </a:lnSpc>
            </a:pPr>
            <a:endParaRPr lang="en-US" sz="4799" b="1">
              <a:solidFill>
                <a:srgbClr val="104D7E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906780" lvl="1" indent="-453390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銀行金融實務</a:t>
            </a:r>
          </a:p>
          <a:p>
            <a:pPr algn="l">
              <a:lnSpc>
                <a:spcPts val="5040"/>
              </a:lnSpc>
            </a:pPr>
            <a:endParaRPr lang="en-US" sz="4200" b="1">
              <a:solidFill>
                <a:srgbClr val="19191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906780" lvl="1" indent="-453390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國際商務談判</a:t>
            </a:r>
          </a:p>
          <a:p>
            <a:pPr algn="l">
              <a:lnSpc>
                <a:spcPts val="5040"/>
              </a:lnSpc>
            </a:pPr>
            <a:endParaRPr lang="en-US" sz="4200" b="1">
              <a:solidFill>
                <a:srgbClr val="19191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906780" lvl="1" indent="-453390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商事法</a:t>
            </a:r>
          </a:p>
          <a:p>
            <a:pPr algn="l">
              <a:lnSpc>
                <a:spcPts val="5040"/>
              </a:lnSpc>
            </a:pPr>
            <a:endParaRPr lang="en-US" sz="4200" b="1">
              <a:solidFill>
                <a:srgbClr val="19191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906780" lvl="1" indent="-453390" algn="l">
              <a:lnSpc>
                <a:spcPts val="5040"/>
              </a:lnSpc>
              <a:buFont typeface="Arial"/>
              <a:buChar char="•"/>
            </a:pPr>
            <a:r>
              <a:rPr lang="en-US" sz="42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國際企業投資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309860" y="7264718"/>
            <a:ext cx="514350" cy="304800"/>
            <a:chOff x="0" y="0"/>
            <a:chExt cx="685800" cy="40640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588010" cy="311150"/>
            </a:xfrm>
            <a:custGeom>
              <a:avLst/>
              <a:gdLst/>
              <a:ahLst/>
              <a:cxnLst/>
              <a:rect l="l" t="t" r="r" b="b"/>
              <a:pathLst>
                <a:path w="588010" h="311150">
                  <a:moveTo>
                    <a:pt x="455930" y="205740"/>
                  </a:moveTo>
                  <a:cubicBezTo>
                    <a:pt x="167640" y="191770"/>
                    <a:pt x="165100" y="182880"/>
                    <a:pt x="166370" y="175260"/>
                  </a:cubicBezTo>
                  <a:cubicBezTo>
                    <a:pt x="166370" y="167640"/>
                    <a:pt x="172720" y="157480"/>
                    <a:pt x="182880" y="152400"/>
                  </a:cubicBezTo>
                  <a:cubicBezTo>
                    <a:pt x="212090" y="137160"/>
                    <a:pt x="317500" y="143510"/>
                    <a:pt x="374650" y="148590"/>
                  </a:cubicBezTo>
                  <a:cubicBezTo>
                    <a:pt x="420370" y="152400"/>
                    <a:pt x="472440" y="161290"/>
                    <a:pt x="499110" y="175260"/>
                  </a:cubicBezTo>
                  <a:cubicBezTo>
                    <a:pt x="516890" y="184150"/>
                    <a:pt x="532130" y="195580"/>
                    <a:pt x="533400" y="207010"/>
                  </a:cubicBezTo>
                  <a:cubicBezTo>
                    <a:pt x="535940" y="215900"/>
                    <a:pt x="530860" y="229870"/>
                    <a:pt x="518160" y="236220"/>
                  </a:cubicBezTo>
                  <a:cubicBezTo>
                    <a:pt x="481330" y="259080"/>
                    <a:pt x="241300" y="252730"/>
                    <a:pt x="210820" y="224790"/>
                  </a:cubicBezTo>
                  <a:cubicBezTo>
                    <a:pt x="200660" y="215900"/>
                    <a:pt x="198120" y="194310"/>
                    <a:pt x="205740" y="187960"/>
                  </a:cubicBezTo>
                  <a:cubicBezTo>
                    <a:pt x="229870" y="165100"/>
                    <a:pt x="534670" y="255270"/>
                    <a:pt x="533400" y="261620"/>
                  </a:cubicBezTo>
                  <a:cubicBezTo>
                    <a:pt x="533400" y="269240"/>
                    <a:pt x="163830" y="240030"/>
                    <a:pt x="115570" y="215900"/>
                  </a:cubicBezTo>
                  <a:cubicBezTo>
                    <a:pt x="102870" y="209550"/>
                    <a:pt x="96520" y="201930"/>
                    <a:pt x="96520" y="194310"/>
                  </a:cubicBezTo>
                  <a:cubicBezTo>
                    <a:pt x="96520" y="185420"/>
                    <a:pt x="106680" y="172720"/>
                    <a:pt x="121920" y="165100"/>
                  </a:cubicBezTo>
                  <a:cubicBezTo>
                    <a:pt x="168910" y="143510"/>
                    <a:pt x="400050" y="133350"/>
                    <a:pt x="455930" y="151130"/>
                  </a:cubicBezTo>
                  <a:cubicBezTo>
                    <a:pt x="477520" y="157480"/>
                    <a:pt x="496570" y="172720"/>
                    <a:pt x="496570" y="182880"/>
                  </a:cubicBezTo>
                  <a:cubicBezTo>
                    <a:pt x="495300" y="191770"/>
                    <a:pt x="474980" y="203200"/>
                    <a:pt x="459740" y="207010"/>
                  </a:cubicBezTo>
                  <a:cubicBezTo>
                    <a:pt x="440690" y="212090"/>
                    <a:pt x="403860" y="213360"/>
                    <a:pt x="387350" y="203200"/>
                  </a:cubicBezTo>
                  <a:cubicBezTo>
                    <a:pt x="373380" y="194310"/>
                    <a:pt x="365760" y="175260"/>
                    <a:pt x="360680" y="158750"/>
                  </a:cubicBezTo>
                  <a:cubicBezTo>
                    <a:pt x="355600" y="138430"/>
                    <a:pt x="350520" y="102870"/>
                    <a:pt x="359410" y="87630"/>
                  </a:cubicBezTo>
                  <a:cubicBezTo>
                    <a:pt x="365760" y="77470"/>
                    <a:pt x="379730" y="68580"/>
                    <a:pt x="393700" y="69850"/>
                  </a:cubicBezTo>
                  <a:cubicBezTo>
                    <a:pt x="415290" y="73660"/>
                    <a:pt x="458470" y="124460"/>
                    <a:pt x="473710" y="143510"/>
                  </a:cubicBezTo>
                  <a:cubicBezTo>
                    <a:pt x="481330" y="152400"/>
                    <a:pt x="487680" y="158750"/>
                    <a:pt x="487680" y="167640"/>
                  </a:cubicBezTo>
                  <a:cubicBezTo>
                    <a:pt x="488950" y="176530"/>
                    <a:pt x="482600" y="195580"/>
                    <a:pt x="476250" y="196850"/>
                  </a:cubicBezTo>
                  <a:cubicBezTo>
                    <a:pt x="463550" y="199390"/>
                    <a:pt x="419100" y="152400"/>
                    <a:pt x="408940" y="127000"/>
                  </a:cubicBezTo>
                  <a:cubicBezTo>
                    <a:pt x="400050" y="105410"/>
                    <a:pt x="400050" y="68580"/>
                    <a:pt x="410210" y="55880"/>
                  </a:cubicBezTo>
                  <a:cubicBezTo>
                    <a:pt x="416560" y="48260"/>
                    <a:pt x="431800" y="44450"/>
                    <a:pt x="441960" y="48260"/>
                  </a:cubicBezTo>
                  <a:cubicBezTo>
                    <a:pt x="453390" y="52070"/>
                    <a:pt x="462280" y="69850"/>
                    <a:pt x="473710" y="88900"/>
                  </a:cubicBezTo>
                  <a:cubicBezTo>
                    <a:pt x="494030" y="119380"/>
                    <a:pt x="543560" y="218440"/>
                    <a:pt x="535940" y="224790"/>
                  </a:cubicBezTo>
                  <a:cubicBezTo>
                    <a:pt x="533400" y="227330"/>
                    <a:pt x="520700" y="209550"/>
                    <a:pt x="506730" y="203200"/>
                  </a:cubicBezTo>
                  <a:cubicBezTo>
                    <a:pt x="482600" y="193040"/>
                    <a:pt x="426720" y="194310"/>
                    <a:pt x="397510" y="179070"/>
                  </a:cubicBezTo>
                  <a:cubicBezTo>
                    <a:pt x="373380" y="166370"/>
                    <a:pt x="355600" y="134620"/>
                    <a:pt x="339090" y="128270"/>
                  </a:cubicBezTo>
                  <a:cubicBezTo>
                    <a:pt x="327660" y="124460"/>
                    <a:pt x="321310" y="124460"/>
                    <a:pt x="309880" y="128270"/>
                  </a:cubicBezTo>
                  <a:cubicBezTo>
                    <a:pt x="280670" y="137160"/>
                    <a:pt x="229870" y="195580"/>
                    <a:pt x="185420" y="215900"/>
                  </a:cubicBezTo>
                  <a:cubicBezTo>
                    <a:pt x="143510" y="234950"/>
                    <a:pt x="85090" y="248920"/>
                    <a:pt x="52070" y="247650"/>
                  </a:cubicBezTo>
                  <a:cubicBezTo>
                    <a:pt x="31750" y="247650"/>
                    <a:pt x="8890" y="242570"/>
                    <a:pt x="3810" y="233680"/>
                  </a:cubicBezTo>
                  <a:cubicBezTo>
                    <a:pt x="0" y="226060"/>
                    <a:pt x="5080" y="212090"/>
                    <a:pt x="15240" y="201930"/>
                  </a:cubicBezTo>
                  <a:cubicBezTo>
                    <a:pt x="40640" y="175260"/>
                    <a:pt x="149860" y="138430"/>
                    <a:pt x="214630" y="123190"/>
                  </a:cubicBezTo>
                  <a:cubicBezTo>
                    <a:pt x="270510" y="110490"/>
                    <a:pt x="349250" y="101600"/>
                    <a:pt x="377190" y="111760"/>
                  </a:cubicBezTo>
                  <a:cubicBezTo>
                    <a:pt x="388620" y="115570"/>
                    <a:pt x="396240" y="123190"/>
                    <a:pt x="397510" y="132080"/>
                  </a:cubicBezTo>
                  <a:cubicBezTo>
                    <a:pt x="398780" y="139700"/>
                    <a:pt x="394970" y="148590"/>
                    <a:pt x="386080" y="157480"/>
                  </a:cubicBezTo>
                  <a:cubicBezTo>
                    <a:pt x="360680" y="185420"/>
                    <a:pt x="240030" y="240030"/>
                    <a:pt x="182880" y="261620"/>
                  </a:cubicBezTo>
                  <a:cubicBezTo>
                    <a:pt x="143510" y="275590"/>
                    <a:pt x="105410" y="290830"/>
                    <a:pt x="82550" y="285750"/>
                  </a:cubicBezTo>
                  <a:cubicBezTo>
                    <a:pt x="67310" y="281940"/>
                    <a:pt x="55880" y="269240"/>
                    <a:pt x="50800" y="256540"/>
                  </a:cubicBezTo>
                  <a:cubicBezTo>
                    <a:pt x="44450" y="241300"/>
                    <a:pt x="48260" y="217170"/>
                    <a:pt x="55880" y="199390"/>
                  </a:cubicBezTo>
                  <a:cubicBezTo>
                    <a:pt x="64770" y="180340"/>
                    <a:pt x="83820" y="161290"/>
                    <a:pt x="102870" y="147320"/>
                  </a:cubicBezTo>
                  <a:cubicBezTo>
                    <a:pt x="124460" y="133350"/>
                    <a:pt x="143510" y="124460"/>
                    <a:pt x="179070" y="116840"/>
                  </a:cubicBezTo>
                  <a:cubicBezTo>
                    <a:pt x="251460" y="102870"/>
                    <a:pt x="518160" y="105410"/>
                    <a:pt x="520700" y="115570"/>
                  </a:cubicBezTo>
                  <a:cubicBezTo>
                    <a:pt x="520700" y="119380"/>
                    <a:pt x="496570" y="128270"/>
                    <a:pt x="478790" y="130810"/>
                  </a:cubicBezTo>
                  <a:cubicBezTo>
                    <a:pt x="449580" y="135890"/>
                    <a:pt x="382270" y="139700"/>
                    <a:pt x="359410" y="123190"/>
                  </a:cubicBezTo>
                  <a:cubicBezTo>
                    <a:pt x="342900" y="111760"/>
                    <a:pt x="335280" y="82550"/>
                    <a:pt x="336550" y="64770"/>
                  </a:cubicBezTo>
                  <a:cubicBezTo>
                    <a:pt x="337820" y="45720"/>
                    <a:pt x="355600" y="22860"/>
                    <a:pt x="365760" y="12700"/>
                  </a:cubicBezTo>
                  <a:cubicBezTo>
                    <a:pt x="373380" y="6350"/>
                    <a:pt x="379730" y="1270"/>
                    <a:pt x="387350" y="2540"/>
                  </a:cubicBezTo>
                  <a:cubicBezTo>
                    <a:pt x="393700" y="2540"/>
                    <a:pt x="403860" y="7620"/>
                    <a:pt x="407670" y="12700"/>
                  </a:cubicBezTo>
                  <a:cubicBezTo>
                    <a:pt x="411480" y="19050"/>
                    <a:pt x="414020" y="27940"/>
                    <a:pt x="410210" y="36830"/>
                  </a:cubicBezTo>
                  <a:cubicBezTo>
                    <a:pt x="401320" y="57150"/>
                    <a:pt x="344170" y="97790"/>
                    <a:pt x="309880" y="118110"/>
                  </a:cubicBezTo>
                  <a:cubicBezTo>
                    <a:pt x="279400" y="135890"/>
                    <a:pt x="243840" y="153670"/>
                    <a:pt x="215900" y="157480"/>
                  </a:cubicBezTo>
                  <a:cubicBezTo>
                    <a:pt x="195580" y="161290"/>
                    <a:pt x="167640" y="161290"/>
                    <a:pt x="160020" y="152400"/>
                  </a:cubicBezTo>
                  <a:cubicBezTo>
                    <a:pt x="152400" y="144780"/>
                    <a:pt x="151130" y="127000"/>
                    <a:pt x="158750" y="114300"/>
                  </a:cubicBezTo>
                  <a:cubicBezTo>
                    <a:pt x="176530" y="86360"/>
                    <a:pt x="279400" y="41910"/>
                    <a:pt x="332740" y="27940"/>
                  </a:cubicBezTo>
                  <a:cubicBezTo>
                    <a:pt x="374650" y="16510"/>
                    <a:pt x="427990" y="12700"/>
                    <a:pt x="450850" y="21590"/>
                  </a:cubicBezTo>
                  <a:cubicBezTo>
                    <a:pt x="461010" y="25400"/>
                    <a:pt x="468630" y="34290"/>
                    <a:pt x="469900" y="41910"/>
                  </a:cubicBezTo>
                  <a:cubicBezTo>
                    <a:pt x="471170" y="49530"/>
                    <a:pt x="467360" y="59690"/>
                    <a:pt x="462280" y="64770"/>
                  </a:cubicBezTo>
                  <a:cubicBezTo>
                    <a:pt x="455930" y="69850"/>
                    <a:pt x="443230" y="72390"/>
                    <a:pt x="436880" y="69850"/>
                  </a:cubicBezTo>
                  <a:cubicBezTo>
                    <a:pt x="429260" y="67310"/>
                    <a:pt x="421640" y="59690"/>
                    <a:pt x="420370" y="52070"/>
                  </a:cubicBezTo>
                  <a:cubicBezTo>
                    <a:pt x="419100" y="44450"/>
                    <a:pt x="425450" y="29210"/>
                    <a:pt x="431800" y="24130"/>
                  </a:cubicBezTo>
                  <a:cubicBezTo>
                    <a:pt x="436880" y="20320"/>
                    <a:pt x="449580" y="20320"/>
                    <a:pt x="455930" y="22860"/>
                  </a:cubicBezTo>
                  <a:cubicBezTo>
                    <a:pt x="462280" y="25400"/>
                    <a:pt x="468630" y="34290"/>
                    <a:pt x="469900" y="41910"/>
                  </a:cubicBezTo>
                  <a:cubicBezTo>
                    <a:pt x="469900" y="49530"/>
                    <a:pt x="462280" y="64770"/>
                    <a:pt x="455930" y="68580"/>
                  </a:cubicBezTo>
                  <a:cubicBezTo>
                    <a:pt x="449580" y="72390"/>
                    <a:pt x="438150" y="71120"/>
                    <a:pt x="431800" y="67310"/>
                  </a:cubicBezTo>
                  <a:cubicBezTo>
                    <a:pt x="425450" y="63500"/>
                    <a:pt x="419100" y="54610"/>
                    <a:pt x="419100" y="46990"/>
                  </a:cubicBezTo>
                  <a:cubicBezTo>
                    <a:pt x="419100" y="40640"/>
                    <a:pt x="422910" y="29210"/>
                    <a:pt x="429260" y="25400"/>
                  </a:cubicBezTo>
                  <a:cubicBezTo>
                    <a:pt x="435610" y="21590"/>
                    <a:pt x="449580" y="20320"/>
                    <a:pt x="455930" y="22860"/>
                  </a:cubicBezTo>
                  <a:cubicBezTo>
                    <a:pt x="462280" y="26670"/>
                    <a:pt x="469900" y="35560"/>
                    <a:pt x="469900" y="41910"/>
                  </a:cubicBezTo>
                  <a:cubicBezTo>
                    <a:pt x="469900" y="49530"/>
                    <a:pt x="466090" y="62230"/>
                    <a:pt x="457200" y="68580"/>
                  </a:cubicBezTo>
                  <a:cubicBezTo>
                    <a:pt x="439420" y="80010"/>
                    <a:pt x="387350" y="66040"/>
                    <a:pt x="347980" y="76200"/>
                  </a:cubicBezTo>
                  <a:cubicBezTo>
                    <a:pt x="295910" y="90170"/>
                    <a:pt x="203200" y="157480"/>
                    <a:pt x="176530" y="158750"/>
                  </a:cubicBezTo>
                  <a:cubicBezTo>
                    <a:pt x="167640" y="158750"/>
                    <a:pt x="163830" y="156210"/>
                    <a:pt x="160020" y="152400"/>
                  </a:cubicBezTo>
                  <a:cubicBezTo>
                    <a:pt x="154940" y="147320"/>
                    <a:pt x="149860" y="137160"/>
                    <a:pt x="151130" y="130810"/>
                  </a:cubicBezTo>
                  <a:cubicBezTo>
                    <a:pt x="152400" y="123190"/>
                    <a:pt x="156210" y="115570"/>
                    <a:pt x="163830" y="110490"/>
                  </a:cubicBezTo>
                  <a:cubicBezTo>
                    <a:pt x="179070" y="101600"/>
                    <a:pt x="213360" y="107950"/>
                    <a:pt x="241300" y="96520"/>
                  </a:cubicBezTo>
                  <a:cubicBezTo>
                    <a:pt x="284480" y="80010"/>
                    <a:pt x="359410" y="0"/>
                    <a:pt x="387350" y="2540"/>
                  </a:cubicBezTo>
                  <a:cubicBezTo>
                    <a:pt x="400050" y="2540"/>
                    <a:pt x="408940" y="13970"/>
                    <a:pt x="412750" y="24130"/>
                  </a:cubicBezTo>
                  <a:cubicBezTo>
                    <a:pt x="416560" y="38100"/>
                    <a:pt x="392430" y="67310"/>
                    <a:pt x="401320" y="78740"/>
                  </a:cubicBezTo>
                  <a:cubicBezTo>
                    <a:pt x="414020" y="96520"/>
                    <a:pt x="508000" y="76200"/>
                    <a:pt x="532130" y="86360"/>
                  </a:cubicBezTo>
                  <a:cubicBezTo>
                    <a:pt x="542290" y="90170"/>
                    <a:pt x="549910" y="93980"/>
                    <a:pt x="552450" y="101600"/>
                  </a:cubicBezTo>
                  <a:cubicBezTo>
                    <a:pt x="556260" y="114300"/>
                    <a:pt x="554990" y="144780"/>
                    <a:pt x="537210" y="157480"/>
                  </a:cubicBezTo>
                  <a:cubicBezTo>
                    <a:pt x="495300" y="190500"/>
                    <a:pt x="266700" y="149860"/>
                    <a:pt x="194310" y="166370"/>
                  </a:cubicBezTo>
                  <a:cubicBezTo>
                    <a:pt x="158750" y="173990"/>
                    <a:pt x="130810" y="185420"/>
                    <a:pt x="116840" y="200660"/>
                  </a:cubicBezTo>
                  <a:cubicBezTo>
                    <a:pt x="107950" y="209550"/>
                    <a:pt x="100330" y="227330"/>
                    <a:pt x="104140" y="232410"/>
                  </a:cubicBezTo>
                  <a:cubicBezTo>
                    <a:pt x="114300" y="241300"/>
                    <a:pt x="209550" y="195580"/>
                    <a:pt x="256540" y="173990"/>
                  </a:cubicBezTo>
                  <a:cubicBezTo>
                    <a:pt x="298450" y="154940"/>
                    <a:pt x="346710" y="109220"/>
                    <a:pt x="370840" y="110490"/>
                  </a:cubicBezTo>
                  <a:cubicBezTo>
                    <a:pt x="383540" y="111760"/>
                    <a:pt x="396240" y="123190"/>
                    <a:pt x="397510" y="132080"/>
                  </a:cubicBezTo>
                  <a:cubicBezTo>
                    <a:pt x="400050" y="139700"/>
                    <a:pt x="392430" y="152400"/>
                    <a:pt x="381000" y="160020"/>
                  </a:cubicBezTo>
                  <a:cubicBezTo>
                    <a:pt x="350520" y="180340"/>
                    <a:pt x="231140" y="168910"/>
                    <a:pt x="168910" y="186690"/>
                  </a:cubicBezTo>
                  <a:cubicBezTo>
                    <a:pt x="115570" y="200660"/>
                    <a:pt x="55880" y="251460"/>
                    <a:pt x="27940" y="248920"/>
                  </a:cubicBezTo>
                  <a:cubicBezTo>
                    <a:pt x="16510" y="248920"/>
                    <a:pt x="6350" y="241300"/>
                    <a:pt x="3810" y="233680"/>
                  </a:cubicBezTo>
                  <a:cubicBezTo>
                    <a:pt x="1270" y="226060"/>
                    <a:pt x="5080" y="210820"/>
                    <a:pt x="15240" y="201930"/>
                  </a:cubicBezTo>
                  <a:cubicBezTo>
                    <a:pt x="36830" y="182880"/>
                    <a:pt x="119380" y="189230"/>
                    <a:pt x="163830" y="168910"/>
                  </a:cubicBezTo>
                  <a:cubicBezTo>
                    <a:pt x="207010" y="149860"/>
                    <a:pt x="250190" y="101600"/>
                    <a:pt x="281940" y="86360"/>
                  </a:cubicBezTo>
                  <a:cubicBezTo>
                    <a:pt x="300990" y="76200"/>
                    <a:pt x="314960" y="71120"/>
                    <a:pt x="328930" y="71120"/>
                  </a:cubicBezTo>
                  <a:cubicBezTo>
                    <a:pt x="342900" y="71120"/>
                    <a:pt x="354330" y="77470"/>
                    <a:pt x="367030" y="85090"/>
                  </a:cubicBezTo>
                  <a:cubicBezTo>
                    <a:pt x="382270" y="95250"/>
                    <a:pt x="389890" y="119380"/>
                    <a:pt x="410210" y="129540"/>
                  </a:cubicBezTo>
                  <a:cubicBezTo>
                    <a:pt x="434340" y="143510"/>
                    <a:pt x="482600" y="139700"/>
                    <a:pt x="508000" y="148590"/>
                  </a:cubicBezTo>
                  <a:cubicBezTo>
                    <a:pt x="528320" y="156210"/>
                    <a:pt x="543560" y="165100"/>
                    <a:pt x="556260" y="173990"/>
                  </a:cubicBezTo>
                  <a:cubicBezTo>
                    <a:pt x="565150" y="181610"/>
                    <a:pt x="574040" y="186690"/>
                    <a:pt x="579120" y="195580"/>
                  </a:cubicBezTo>
                  <a:cubicBezTo>
                    <a:pt x="585470" y="207010"/>
                    <a:pt x="588010" y="223520"/>
                    <a:pt x="588010" y="237490"/>
                  </a:cubicBezTo>
                  <a:cubicBezTo>
                    <a:pt x="586740" y="250190"/>
                    <a:pt x="584200" y="265430"/>
                    <a:pt x="576580" y="273050"/>
                  </a:cubicBezTo>
                  <a:cubicBezTo>
                    <a:pt x="568960" y="280670"/>
                    <a:pt x="553720" y="285750"/>
                    <a:pt x="542290" y="284480"/>
                  </a:cubicBezTo>
                  <a:cubicBezTo>
                    <a:pt x="527050" y="281940"/>
                    <a:pt x="509270" y="269240"/>
                    <a:pt x="494030" y="251460"/>
                  </a:cubicBezTo>
                  <a:cubicBezTo>
                    <a:pt x="467360" y="218440"/>
                    <a:pt x="410210" y="106680"/>
                    <a:pt x="420370" y="85090"/>
                  </a:cubicBezTo>
                  <a:cubicBezTo>
                    <a:pt x="425450" y="76200"/>
                    <a:pt x="447040" y="72390"/>
                    <a:pt x="453390" y="76200"/>
                  </a:cubicBezTo>
                  <a:cubicBezTo>
                    <a:pt x="458470" y="80010"/>
                    <a:pt x="450850" y="93980"/>
                    <a:pt x="454660" y="106680"/>
                  </a:cubicBezTo>
                  <a:cubicBezTo>
                    <a:pt x="463550" y="127000"/>
                    <a:pt x="513080" y="163830"/>
                    <a:pt x="516890" y="184150"/>
                  </a:cubicBezTo>
                  <a:cubicBezTo>
                    <a:pt x="518160" y="194310"/>
                    <a:pt x="513080" y="207010"/>
                    <a:pt x="506730" y="212090"/>
                  </a:cubicBezTo>
                  <a:cubicBezTo>
                    <a:pt x="499110" y="218440"/>
                    <a:pt x="482600" y="219710"/>
                    <a:pt x="472440" y="217170"/>
                  </a:cubicBezTo>
                  <a:cubicBezTo>
                    <a:pt x="462280" y="215900"/>
                    <a:pt x="457200" y="208280"/>
                    <a:pt x="448310" y="199390"/>
                  </a:cubicBezTo>
                  <a:cubicBezTo>
                    <a:pt x="426720" y="179070"/>
                    <a:pt x="356870" y="116840"/>
                    <a:pt x="359410" y="93980"/>
                  </a:cubicBezTo>
                  <a:cubicBezTo>
                    <a:pt x="359410" y="82550"/>
                    <a:pt x="378460" y="68580"/>
                    <a:pt x="387350" y="68580"/>
                  </a:cubicBezTo>
                  <a:cubicBezTo>
                    <a:pt x="394970" y="68580"/>
                    <a:pt x="405130" y="78740"/>
                    <a:pt x="408940" y="87630"/>
                  </a:cubicBezTo>
                  <a:cubicBezTo>
                    <a:pt x="415290" y="102870"/>
                    <a:pt x="396240" y="152400"/>
                    <a:pt x="403860" y="160020"/>
                  </a:cubicBezTo>
                  <a:cubicBezTo>
                    <a:pt x="410210" y="165100"/>
                    <a:pt x="424180" y="154940"/>
                    <a:pt x="431800" y="157480"/>
                  </a:cubicBezTo>
                  <a:cubicBezTo>
                    <a:pt x="439420" y="158750"/>
                    <a:pt x="448310" y="166370"/>
                    <a:pt x="453390" y="173990"/>
                  </a:cubicBezTo>
                  <a:cubicBezTo>
                    <a:pt x="457200" y="181610"/>
                    <a:pt x="462280" y="194310"/>
                    <a:pt x="455930" y="201930"/>
                  </a:cubicBezTo>
                  <a:cubicBezTo>
                    <a:pt x="439420" y="222250"/>
                    <a:pt x="304800" y="215900"/>
                    <a:pt x="241300" y="215900"/>
                  </a:cubicBezTo>
                  <a:cubicBezTo>
                    <a:pt x="190500" y="217170"/>
                    <a:pt x="123190" y="224790"/>
                    <a:pt x="105410" y="209550"/>
                  </a:cubicBezTo>
                  <a:cubicBezTo>
                    <a:pt x="96520" y="203200"/>
                    <a:pt x="95250" y="189230"/>
                    <a:pt x="97790" y="181610"/>
                  </a:cubicBezTo>
                  <a:cubicBezTo>
                    <a:pt x="101600" y="173990"/>
                    <a:pt x="107950" y="168910"/>
                    <a:pt x="121920" y="165100"/>
                  </a:cubicBezTo>
                  <a:cubicBezTo>
                    <a:pt x="168910" y="153670"/>
                    <a:pt x="406400" y="184150"/>
                    <a:pt x="471170" y="195580"/>
                  </a:cubicBezTo>
                  <a:cubicBezTo>
                    <a:pt x="497840" y="200660"/>
                    <a:pt x="509270" y="201930"/>
                    <a:pt x="524510" y="209550"/>
                  </a:cubicBezTo>
                  <a:cubicBezTo>
                    <a:pt x="537210" y="217170"/>
                    <a:pt x="551180" y="224790"/>
                    <a:pt x="557530" y="236220"/>
                  </a:cubicBezTo>
                  <a:cubicBezTo>
                    <a:pt x="563880" y="247650"/>
                    <a:pt x="567690" y="265430"/>
                    <a:pt x="565150" y="278130"/>
                  </a:cubicBezTo>
                  <a:cubicBezTo>
                    <a:pt x="563880" y="288290"/>
                    <a:pt x="558800" y="300990"/>
                    <a:pt x="551180" y="306070"/>
                  </a:cubicBezTo>
                  <a:cubicBezTo>
                    <a:pt x="541020" y="311150"/>
                    <a:pt x="527050" y="308610"/>
                    <a:pt x="509270" y="306070"/>
                  </a:cubicBezTo>
                  <a:cubicBezTo>
                    <a:pt x="469900" y="303530"/>
                    <a:pt x="387350" y="285750"/>
                    <a:pt x="331470" y="271780"/>
                  </a:cubicBezTo>
                  <a:cubicBezTo>
                    <a:pt x="279400" y="257810"/>
                    <a:pt x="201930" y="243840"/>
                    <a:pt x="181610" y="223520"/>
                  </a:cubicBezTo>
                  <a:cubicBezTo>
                    <a:pt x="172720" y="214630"/>
                    <a:pt x="168910" y="201930"/>
                    <a:pt x="172720" y="193040"/>
                  </a:cubicBezTo>
                  <a:cubicBezTo>
                    <a:pt x="177800" y="184150"/>
                    <a:pt x="196850" y="177800"/>
                    <a:pt x="219710" y="173990"/>
                  </a:cubicBezTo>
                  <a:cubicBezTo>
                    <a:pt x="276860" y="165100"/>
                    <a:pt x="491490" y="171450"/>
                    <a:pt x="523240" y="191770"/>
                  </a:cubicBezTo>
                  <a:cubicBezTo>
                    <a:pt x="532130" y="198120"/>
                    <a:pt x="535940" y="205740"/>
                    <a:pt x="534670" y="213360"/>
                  </a:cubicBezTo>
                  <a:cubicBezTo>
                    <a:pt x="533400" y="220980"/>
                    <a:pt x="519430" y="236220"/>
                    <a:pt x="506730" y="238760"/>
                  </a:cubicBezTo>
                  <a:cubicBezTo>
                    <a:pt x="485140" y="242570"/>
                    <a:pt x="450850" y="208280"/>
                    <a:pt x="411480" y="200660"/>
                  </a:cubicBezTo>
                  <a:cubicBezTo>
                    <a:pt x="353060" y="190500"/>
                    <a:pt x="222250" y="217170"/>
                    <a:pt x="187960" y="201930"/>
                  </a:cubicBezTo>
                  <a:cubicBezTo>
                    <a:pt x="173990" y="195580"/>
                    <a:pt x="166370" y="184150"/>
                    <a:pt x="166370" y="175260"/>
                  </a:cubicBezTo>
                  <a:cubicBezTo>
                    <a:pt x="166370" y="167640"/>
                    <a:pt x="175260" y="157480"/>
                    <a:pt x="189230" y="151130"/>
                  </a:cubicBezTo>
                  <a:cubicBezTo>
                    <a:pt x="228600" y="134620"/>
                    <a:pt x="425450" y="135890"/>
                    <a:pt x="462280" y="156210"/>
                  </a:cubicBezTo>
                  <a:cubicBezTo>
                    <a:pt x="474980" y="162560"/>
                    <a:pt x="482600" y="175260"/>
                    <a:pt x="481330" y="182880"/>
                  </a:cubicBezTo>
                  <a:cubicBezTo>
                    <a:pt x="480060" y="191770"/>
                    <a:pt x="455930" y="205740"/>
                    <a:pt x="455930" y="205740"/>
                  </a:cubicBezTo>
                </a:path>
              </a:pathLst>
            </a:custGeom>
            <a:solidFill>
              <a:srgbClr val="D0CEC7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57873" y="7287578"/>
            <a:ext cx="271462" cy="270510"/>
            <a:chOff x="0" y="0"/>
            <a:chExt cx="361950" cy="360680"/>
          </a:xfrm>
        </p:grpSpPr>
        <p:sp>
          <p:nvSpPr>
            <p:cNvPr id="18" name="Freeform 18"/>
            <p:cNvSpPr/>
            <p:nvPr/>
          </p:nvSpPr>
          <p:spPr>
            <a:xfrm>
              <a:off x="48260" y="46990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60" h="264160">
                  <a:moveTo>
                    <a:pt x="194310" y="45720"/>
                  </a:moveTo>
                  <a:cubicBezTo>
                    <a:pt x="140970" y="200660"/>
                    <a:pt x="116840" y="198120"/>
                    <a:pt x="107950" y="190500"/>
                  </a:cubicBezTo>
                  <a:cubicBezTo>
                    <a:pt x="100330" y="185420"/>
                    <a:pt x="97790" y="168910"/>
                    <a:pt x="97790" y="156210"/>
                  </a:cubicBezTo>
                  <a:cubicBezTo>
                    <a:pt x="99060" y="144780"/>
                    <a:pt x="102870" y="132080"/>
                    <a:pt x="111760" y="119380"/>
                  </a:cubicBezTo>
                  <a:cubicBezTo>
                    <a:pt x="128270" y="99060"/>
                    <a:pt x="185420" y="77470"/>
                    <a:pt x="205740" y="54610"/>
                  </a:cubicBezTo>
                  <a:cubicBezTo>
                    <a:pt x="218440" y="39370"/>
                    <a:pt x="219710" y="8890"/>
                    <a:pt x="229870" y="3810"/>
                  </a:cubicBezTo>
                  <a:cubicBezTo>
                    <a:pt x="236220" y="0"/>
                    <a:pt x="247650" y="3810"/>
                    <a:pt x="252730" y="8890"/>
                  </a:cubicBezTo>
                  <a:cubicBezTo>
                    <a:pt x="257810" y="12700"/>
                    <a:pt x="264160" y="20320"/>
                    <a:pt x="262890" y="30480"/>
                  </a:cubicBezTo>
                  <a:cubicBezTo>
                    <a:pt x="259080" y="58420"/>
                    <a:pt x="179070" y="161290"/>
                    <a:pt x="143510" y="185420"/>
                  </a:cubicBezTo>
                  <a:cubicBezTo>
                    <a:pt x="124460" y="199390"/>
                    <a:pt x="104140" y="193040"/>
                    <a:pt x="90170" y="201930"/>
                  </a:cubicBezTo>
                  <a:cubicBezTo>
                    <a:pt x="77470" y="209550"/>
                    <a:pt x="72390" y="227330"/>
                    <a:pt x="60960" y="232410"/>
                  </a:cubicBezTo>
                  <a:cubicBezTo>
                    <a:pt x="48260" y="236220"/>
                    <a:pt x="16510" y="231140"/>
                    <a:pt x="15240" y="224790"/>
                  </a:cubicBezTo>
                  <a:cubicBezTo>
                    <a:pt x="12700" y="213360"/>
                    <a:pt x="93980" y="160020"/>
                    <a:pt x="118110" y="156210"/>
                  </a:cubicBezTo>
                  <a:cubicBezTo>
                    <a:pt x="130810" y="154940"/>
                    <a:pt x="142240" y="160020"/>
                    <a:pt x="147320" y="166370"/>
                  </a:cubicBezTo>
                  <a:cubicBezTo>
                    <a:pt x="151130" y="173990"/>
                    <a:pt x="149860" y="190500"/>
                    <a:pt x="144780" y="196850"/>
                  </a:cubicBezTo>
                  <a:cubicBezTo>
                    <a:pt x="140970" y="203200"/>
                    <a:pt x="129540" y="207010"/>
                    <a:pt x="123190" y="205740"/>
                  </a:cubicBezTo>
                  <a:cubicBezTo>
                    <a:pt x="115570" y="204470"/>
                    <a:pt x="106680" y="198120"/>
                    <a:pt x="104140" y="191770"/>
                  </a:cubicBezTo>
                  <a:cubicBezTo>
                    <a:pt x="100330" y="185420"/>
                    <a:pt x="100330" y="173990"/>
                    <a:pt x="104140" y="168910"/>
                  </a:cubicBezTo>
                  <a:cubicBezTo>
                    <a:pt x="106680" y="162560"/>
                    <a:pt x="116840" y="156210"/>
                    <a:pt x="123190" y="154940"/>
                  </a:cubicBezTo>
                  <a:cubicBezTo>
                    <a:pt x="130810" y="154940"/>
                    <a:pt x="140970" y="158750"/>
                    <a:pt x="146050" y="163830"/>
                  </a:cubicBezTo>
                  <a:cubicBezTo>
                    <a:pt x="149860" y="170180"/>
                    <a:pt x="153670" y="179070"/>
                    <a:pt x="149860" y="187960"/>
                  </a:cubicBezTo>
                  <a:cubicBezTo>
                    <a:pt x="142240" y="208280"/>
                    <a:pt x="62230" y="257810"/>
                    <a:pt x="36830" y="261620"/>
                  </a:cubicBezTo>
                  <a:cubicBezTo>
                    <a:pt x="24130" y="264160"/>
                    <a:pt x="12700" y="261620"/>
                    <a:pt x="7620" y="255270"/>
                  </a:cubicBezTo>
                  <a:cubicBezTo>
                    <a:pt x="1270" y="248920"/>
                    <a:pt x="0" y="236220"/>
                    <a:pt x="2540" y="224790"/>
                  </a:cubicBezTo>
                  <a:cubicBezTo>
                    <a:pt x="8890" y="207010"/>
                    <a:pt x="38100" y="176530"/>
                    <a:pt x="57150" y="163830"/>
                  </a:cubicBezTo>
                  <a:cubicBezTo>
                    <a:pt x="74930" y="152400"/>
                    <a:pt x="92710" y="158750"/>
                    <a:pt x="111760" y="146050"/>
                  </a:cubicBezTo>
                  <a:cubicBezTo>
                    <a:pt x="146050" y="121920"/>
                    <a:pt x="196850" y="19050"/>
                    <a:pt x="223520" y="6350"/>
                  </a:cubicBezTo>
                  <a:cubicBezTo>
                    <a:pt x="234950" y="1270"/>
                    <a:pt x="246380" y="3810"/>
                    <a:pt x="252730" y="8890"/>
                  </a:cubicBezTo>
                  <a:cubicBezTo>
                    <a:pt x="259080" y="12700"/>
                    <a:pt x="261620" y="21590"/>
                    <a:pt x="262890" y="30480"/>
                  </a:cubicBezTo>
                  <a:cubicBezTo>
                    <a:pt x="262890" y="43180"/>
                    <a:pt x="255270" y="68580"/>
                    <a:pt x="247650" y="81280"/>
                  </a:cubicBezTo>
                  <a:cubicBezTo>
                    <a:pt x="242570" y="91440"/>
                    <a:pt x="236220" y="93980"/>
                    <a:pt x="226060" y="104140"/>
                  </a:cubicBezTo>
                  <a:cubicBezTo>
                    <a:pt x="208280" y="119380"/>
                    <a:pt x="165100" y="167640"/>
                    <a:pt x="144780" y="168910"/>
                  </a:cubicBezTo>
                  <a:cubicBezTo>
                    <a:pt x="133350" y="168910"/>
                    <a:pt x="120650" y="160020"/>
                    <a:pt x="116840" y="149860"/>
                  </a:cubicBezTo>
                  <a:cubicBezTo>
                    <a:pt x="109220" y="127000"/>
                    <a:pt x="130810" y="44450"/>
                    <a:pt x="147320" y="26670"/>
                  </a:cubicBezTo>
                  <a:cubicBezTo>
                    <a:pt x="156210" y="17780"/>
                    <a:pt x="172720" y="16510"/>
                    <a:pt x="180340" y="19050"/>
                  </a:cubicBezTo>
                  <a:cubicBezTo>
                    <a:pt x="187960" y="22860"/>
                    <a:pt x="194310" y="45720"/>
                    <a:pt x="194310" y="45720"/>
                  </a:cubicBezTo>
                </a:path>
              </a:pathLst>
            </a:custGeom>
            <a:solidFill>
              <a:srgbClr val="E2E1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443585" y="7171372"/>
            <a:ext cx="421957" cy="362903"/>
            <a:chOff x="0" y="0"/>
            <a:chExt cx="562610" cy="483870"/>
          </a:xfrm>
        </p:grpSpPr>
        <p:sp>
          <p:nvSpPr>
            <p:cNvPr id="20" name="Freeform 20"/>
            <p:cNvSpPr/>
            <p:nvPr/>
          </p:nvSpPr>
          <p:spPr>
            <a:xfrm>
              <a:off x="49530" y="46990"/>
              <a:ext cx="462280" cy="387350"/>
            </a:xfrm>
            <a:custGeom>
              <a:avLst/>
              <a:gdLst/>
              <a:ahLst/>
              <a:cxnLst/>
              <a:rect l="l" t="t" r="r" b="b"/>
              <a:pathLst>
                <a:path w="462280" h="387350">
                  <a:moveTo>
                    <a:pt x="158750" y="19050"/>
                  </a:moveTo>
                  <a:cubicBezTo>
                    <a:pt x="421640" y="201930"/>
                    <a:pt x="440690" y="215900"/>
                    <a:pt x="450850" y="238760"/>
                  </a:cubicBezTo>
                  <a:cubicBezTo>
                    <a:pt x="461010" y="260350"/>
                    <a:pt x="462280" y="290830"/>
                    <a:pt x="458470" y="311150"/>
                  </a:cubicBezTo>
                  <a:cubicBezTo>
                    <a:pt x="454660" y="327660"/>
                    <a:pt x="444500" y="341630"/>
                    <a:pt x="434340" y="353060"/>
                  </a:cubicBezTo>
                  <a:cubicBezTo>
                    <a:pt x="424180" y="364490"/>
                    <a:pt x="408940" y="374650"/>
                    <a:pt x="393700" y="379730"/>
                  </a:cubicBezTo>
                  <a:cubicBezTo>
                    <a:pt x="378460" y="386080"/>
                    <a:pt x="360680" y="387350"/>
                    <a:pt x="345440" y="384810"/>
                  </a:cubicBezTo>
                  <a:cubicBezTo>
                    <a:pt x="328930" y="382270"/>
                    <a:pt x="312420" y="375920"/>
                    <a:pt x="298450" y="365760"/>
                  </a:cubicBezTo>
                  <a:cubicBezTo>
                    <a:pt x="284480" y="353060"/>
                    <a:pt x="267970" y="328930"/>
                    <a:pt x="261620" y="312420"/>
                  </a:cubicBezTo>
                  <a:cubicBezTo>
                    <a:pt x="257810" y="300990"/>
                    <a:pt x="256540" y="292100"/>
                    <a:pt x="259080" y="279400"/>
                  </a:cubicBezTo>
                  <a:cubicBezTo>
                    <a:pt x="260350" y="262890"/>
                    <a:pt x="269240" y="234950"/>
                    <a:pt x="281940" y="219710"/>
                  </a:cubicBezTo>
                  <a:cubicBezTo>
                    <a:pt x="294640" y="203200"/>
                    <a:pt x="317500" y="190500"/>
                    <a:pt x="337820" y="185420"/>
                  </a:cubicBezTo>
                  <a:cubicBezTo>
                    <a:pt x="356870" y="180340"/>
                    <a:pt x="383540" y="182880"/>
                    <a:pt x="402590" y="191770"/>
                  </a:cubicBezTo>
                  <a:cubicBezTo>
                    <a:pt x="420370" y="200660"/>
                    <a:pt x="439420" y="222250"/>
                    <a:pt x="449580" y="236220"/>
                  </a:cubicBezTo>
                  <a:cubicBezTo>
                    <a:pt x="455930" y="246380"/>
                    <a:pt x="458470" y="255270"/>
                    <a:pt x="459740" y="267970"/>
                  </a:cubicBezTo>
                  <a:cubicBezTo>
                    <a:pt x="461010" y="284480"/>
                    <a:pt x="457200" y="314960"/>
                    <a:pt x="449580" y="331470"/>
                  </a:cubicBezTo>
                  <a:cubicBezTo>
                    <a:pt x="445770" y="342900"/>
                    <a:pt x="438150" y="350520"/>
                    <a:pt x="430530" y="358140"/>
                  </a:cubicBezTo>
                  <a:cubicBezTo>
                    <a:pt x="422910" y="365760"/>
                    <a:pt x="415290" y="372110"/>
                    <a:pt x="402590" y="375920"/>
                  </a:cubicBezTo>
                  <a:cubicBezTo>
                    <a:pt x="387350" y="382270"/>
                    <a:pt x="355600" y="386080"/>
                    <a:pt x="339090" y="383540"/>
                  </a:cubicBezTo>
                  <a:cubicBezTo>
                    <a:pt x="326390" y="382270"/>
                    <a:pt x="318770" y="378460"/>
                    <a:pt x="308610" y="372110"/>
                  </a:cubicBezTo>
                  <a:cubicBezTo>
                    <a:pt x="293370" y="361950"/>
                    <a:pt x="273050" y="341630"/>
                    <a:pt x="265430" y="322580"/>
                  </a:cubicBezTo>
                  <a:cubicBezTo>
                    <a:pt x="257810" y="303530"/>
                    <a:pt x="256540" y="278130"/>
                    <a:pt x="261620" y="257810"/>
                  </a:cubicBezTo>
                  <a:cubicBezTo>
                    <a:pt x="266700" y="237490"/>
                    <a:pt x="281940" y="215900"/>
                    <a:pt x="298450" y="204470"/>
                  </a:cubicBezTo>
                  <a:cubicBezTo>
                    <a:pt x="313690" y="191770"/>
                    <a:pt x="339090" y="182880"/>
                    <a:pt x="359410" y="182880"/>
                  </a:cubicBezTo>
                  <a:cubicBezTo>
                    <a:pt x="379730" y="182880"/>
                    <a:pt x="403860" y="191770"/>
                    <a:pt x="419100" y="201930"/>
                  </a:cubicBezTo>
                  <a:cubicBezTo>
                    <a:pt x="433070" y="210820"/>
                    <a:pt x="444500" y="224790"/>
                    <a:pt x="450850" y="238760"/>
                  </a:cubicBezTo>
                  <a:cubicBezTo>
                    <a:pt x="458470" y="254000"/>
                    <a:pt x="462280" y="270510"/>
                    <a:pt x="461010" y="287020"/>
                  </a:cubicBezTo>
                  <a:cubicBezTo>
                    <a:pt x="461010" y="302260"/>
                    <a:pt x="455930" y="320040"/>
                    <a:pt x="448310" y="334010"/>
                  </a:cubicBezTo>
                  <a:cubicBezTo>
                    <a:pt x="440690" y="347980"/>
                    <a:pt x="430530" y="360680"/>
                    <a:pt x="415290" y="369570"/>
                  </a:cubicBezTo>
                  <a:cubicBezTo>
                    <a:pt x="397510" y="379730"/>
                    <a:pt x="365760" y="387350"/>
                    <a:pt x="345440" y="384810"/>
                  </a:cubicBezTo>
                  <a:cubicBezTo>
                    <a:pt x="328930" y="383540"/>
                    <a:pt x="321310" y="378460"/>
                    <a:pt x="299720" y="367030"/>
                  </a:cubicBezTo>
                  <a:cubicBezTo>
                    <a:pt x="245110" y="335280"/>
                    <a:pt x="46990" y="203200"/>
                    <a:pt x="12700" y="152400"/>
                  </a:cubicBezTo>
                  <a:cubicBezTo>
                    <a:pt x="1270" y="134620"/>
                    <a:pt x="0" y="123190"/>
                    <a:pt x="1270" y="105410"/>
                  </a:cubicBezTo>
                  <a:cubicBezTo>
                    <a:pt x="1270" y="85090"/>
                    <a:pt x="10160" y="54610"/>
                    <a:pt x="25400" y="38100"/>
                  </a:cubicBezTo>
                  <a:cubicBezTo>
                    <a:pt x="39370" y="20320"/>
                    <a:pt x="66040" y="6350"/>
                    <a:pt x="87630" y="3810"/>
                  </a:cubicBezTo>
                  <a:cubicBezTo>
                    <a:pt x="110490" y="0"/>
                    <a:pt x="158750" y="19050"/>
                    <a:pt x="158750" y="19050"/>
                  </a:cubicBezTo>
                </a:path>
              </a:pathLst>
            </a:custGeom>
            <a:solidFill>
              <a:srgbClr val="E2E1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406438" y="7138988"/>
            <a:ext cx="549593" cy="433388"/>
            <a:chOff x="0" y="0"/>
            <a:chExt cx="732790" cy="577850"/>
          </a:xfrm>
        </p:grpSpPr>
        <p:sp>
          <p:nvSpPr>
            <p:cNvPr id="22" name="Freeform 22"/>
            <p:cNvSpPr/>
            <p:nvPr/>
          </p:nvSpPr>
          <p:spPr>
            <a:xfrm>
              <a:off x="49530" y="46990"/>
              <a:ext cx="640080" cy="497840"/>
            </a:xfrm>
            <a:custGeom>
              <a:avLst/>
              <a:gdLst/>
              <a:ahLst/>
              <a:cxnLst/>
              <a:rect l="l" t="t" r="r" b="b"/>
              <a:pathLst>
                <a:path w="640080" h="497840">
                  <a:moveTo>
                    <a:pt x="95250" y="278130"/>
                  </a:moveTo>
                  <a:cubicBezTo>
                    <a:pt x="482600" y="285750"/>
                    <a:pt x="458470" y="369570"/>
                    <a:pt x="440690" y="375920"/>
                  </a:cubicBezTo>
                  <a:cubicBezTo>
                    <a:pt x="422910" y="382270"/>
                    <a:pt x="383540" y="334010"/>
                    <a:pt x="360680" y="307340"/>
                  </a:cubicBezTo>
                  <a:cubicBezTo>
                    <a:pt x="337820" y="281940"/>
                    <a:pt x="302260" y="240030"/>
                    <a:pt x="303530" y="222250"/>
                  </a:cubicBezTo>
                  <a:cubicBezTo>
                    <a:pt x="303530" y="213360"/>
                    <a:pt x="317500" y="210820"/>
                    <a:pt x="316230" y="204470"/>
                  </a:cubicBezTo>
                  <a:cubicBezTo>
                    <a:pt x="313690" y="194310"/>
                    <a:pt x="273050" y="184150"/>
                    <a:pt x="260350" y="171450"/>
                  </a:cubicBezTo>
                  <a:cubicBezTo>
                    <a:pt x="251460" y="162560"/>
                    <a:pt x="247650" y="153670"/>
                    <a:pt x="243840" y="143510"/>
                  </a:cubicBezTo>
                  <a:cubicBezTo>
                    <a:pt x="240030" y="133350"/>
                    <a:pt x="236220" y="123190"/>
                    <a:pt x="236220" y="110490"/>
                  </a:cubicBezTo>
                  <a:cubicBezTo>
                    <a:pt x="236220" y="93980"/>
                    <a:pt x="245110" y="63500"/>
                    <a:pt x="254000" y="48260"/>
                  </a:cubicBezTo>
                  <a:cubicBezTo>
                    <a:pt x="260350" y="38100"/>
                    <a:pt x="265430" y="31750"/>
                    <a:pt x="275590" y="24130"/>
                  </a:cubicBezTo>
                  <a:cubicBezTo>
                    <a:pt x="290830" y="15240"/>
                    <a:pt x="320040" y="5080"/>
                    <a:pt x="337820" y="3810"/>
                  </a:cubicBezTo>
                  <a:cubicBezTo>
                    <a:pt x="350520" y="2540"/>
                    <a:pt x="358140" y="3810"/>
                    <a:pt x="369570" y="8890"/>
                  </a:cubicBezTo>
                  <a:cubicBezTo>
                    <a:pt x="386080" y="16510"/>
                    <a:pt x="411480" y="34290"/>
                    <a:pt x="421640" y="48260"/>
                  </a:cubicBezTo>
                  <a:cubicBezTo>
                    <a:pt x="429260" y="58420"/>
                    <a:pt x="433070" y="66040"/>
                    <a:pt x="435610" y="77470"/>
                  </a:cubicBezTo>
                  <a:cubicBezTo>
                    <a:pt x="439420" y="95250"/>
                    <a:pt x="436880" y="125730"/>
                    <a:pt x="431800" y="143510"/>
                  </a:cubicBezTo>
                  <a:cubicBezTo>
                    <a:pt x="429260" y="154940"/>
                    <a:pt x="424180" y="162560"/>
                    <a:pt x="415290" y="171450"/>
                  </a:cubicBezTo>
                  <a:cubicBezTo>
                    <a:pt x="402590" y="182880"/>
                    <a:pt x="379730" y="200660"/>
                    <a:pt x="359410" y="204470"/>
                  </a:cubicBezTo>
                  <a:cubicBezTo>
                    <a:pt x="340360" y="209550"/>
                    <a:pt x="313690" y="205740"/>
                    <a:pt x="295910" y="198120"/>
                  </a:cubicBezTo>
                  <a:cubicBezTo>
                    <a:pt x="276860" y="189230"/>
                    <a:pt x="257810" y="171450"/>
                    <a:pt x="247650" y="153670"/>
                  </a:cubicBezTo>
                  <a:cubicBezTo>
                    <a:pt x="238760" y="134620"/>
                    <a:pt x="236220" y="106680"/>
                    <a:pt x="237490" y="88900"/>
                  </a:cubicBezTo>
                  <a:cubicBezTo>
                    <a:pt x="238760" y="76200"/>
                    <a:pt x="242570" y="67310"/>
                    <a:pt x="247650" y="58420"/>
                  </a:cubicBezTo>
                  <a:cubicBezTo>
                    <a:pt x="252730" y="48260"/>
                    <a:pt x="257810" y="39370"/>
                    <a:pt x="267970" y="31750"/>
                  </a:cubicBezTo>
                  <a:cubicBezTo>
                    <a:pt x="281940" y="20320"/>
                    <a:pt x="309880" y="7620"/>
                    <a:pt x="326390" y="3810"/>
                  </a:cubicBezTo>
                  <a:cubicBezTo>
                    <a:pt x="339090" y="2540"/>
                    <a:pt x="346710" y="0"/>
                    <a:pt x="359410" y="6350"/>
                  </a:cubicBezTo>
                  <a:cubicBezTo>
                    <a:pt x="391160" y="20320"/>
                    <a:pt x="449580" y="91440"/>
                    <a:pt x="494030" y="139700"/>
                  </a:cubicBezTo>
                  <a:cubicBezTo>
                    <a:pt x="541020" y="191770"/>
                    <a:pt x="618490" y="259080"/>
                    <a:pt x="631190" y="311150"/>
                  </a:cubicBezTo>
                  <a:cubicBezTo>
                    <a:pt x="640080" y="346710"/>
                    <a:pt x="631190" y="386080"/>
                    <a:pt x="609600" y="411480"/>
                  </a:cubicBezTo>
                  <a:cubicBezTo>
                    <a:pt x="582930" y="441960"/>
                    <a:pt x="527050" y="453390"/>
                    <a:pt x="466090" y="464820"/>
                  </a:cubicBezTo>
                  <a:cubicBezTo>
                    <a:pt x="370840" y="483870"/>
                    <a:pt x="157480" y="497840"/>
                    <a:pt x="85090" y="480060"/>
                  </a:cubicBezTo>
                  <a:cubicBezTo>
                    <a:pt x="54610" y="471170"/>
                    <a:pt x="36830" y="461010"/>
                    <a:pt x="22860" y="443230"/>
                  </a:cubicBezTo>
                  <a:cubicBezTo>
                    <a:pt x="8890" y="425450"/>
                    <a:pt x="0" y="397510"/>
                    <a:pt x="1270" y="374650"/>
                  </a:cubicBezTo>
                  <a:cubicBezTo>
                    <a:pt x="2540" y="351790"/>
                    <a:pt x="13970" y="325120"/>
                    <a:pt x="29210" y="308610"/>
                  </a:cubicBezTo>
                  <a:cubicBezTo>
                    <a:pt x="45720" y="292100"/>
                    <a:pt x="95250" y="278130"/>
                    <a:pt x="95250" y="278130"/>
                  </a:cubicBezTo>
                </a:path>
              </a:pathLst>
            </a:custGeom>
            <a:solidFill>
              <a:srgbClr val="E2E1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742670" y="7320915"/>
            <a:ext cx="393382" cy="279082"/>
            <a:chOff x="0" y="0"/>
            <a:chExt cx="524510" cy="372110"/>
          </a:xfrm>
        </p:grpSpPr>
        <p:sp>
          <p:nvSpPr>
            <p:cNvPr id="24" name="Freeform 24"/>
            <p:cNvSpPr/>
            <p:nvPr/>
          </p:nvSpPr>
          <p:spPr>
            <a:xfrm>
              <a:off x="48260" y="46990"/>
              <a:ext cx="425450" cy="276860"/>
            </a:xfrm>
            <a:custGeom>
              <a:avLst/>
              <a:gdLst/>
              <a:ahLst/>
              <a:cxnLst/>
              <a:rect l="l" t="t" r="r" b="b"/>
              <a:pathLst>
                <a:path w="425450" h="276860">
                  <a:moveTo>
                    <a:pt x="64770" y="6350"/>
                  </a:moveTo>
                  <a:cubicBezTo>
                    <a:pt x="347980" y="176530"/>
                    <a:pt x="354330" y="186690"/>
                    <a:pt x="354330" y="198120"/>
                  </a:cubicBezTo>
                  <a:cubicBezTo>
                    <a:pt x="355600" y="208280"/>
                    <a:pt x="350520" y="220980"/>
                    <a:pt x="344170" y="228600"/>
                  </a:cubicBezTo>
                  <a:cubicBezTo>
                    <a:pt x="337820" y="236220"/>
                    <a:pt x="328930" y="241300"/>
                    <a:pt x="316230" y="243840"/>
                  </a:cubicBezTo>
                  <a:cubicBezTo>
                    <a:pt x="289560" y="246380"/>
                    <a:pt x="231140" y="218440"/>
                    <a:pt x="190500" y="213360"/>
                  </a:cubicBezTo>
                  <a:cubicBezTo>
                    <a:pt x="154940" y="209550"/>
                    <a:pt x="99060" y="227330"/>
                    <a:pt x="88900" y="214630"/>
                  </a:cubicBezTo>
                  <a:cubicBezTo>
                    <a:pt x="81280" y="205740"/>
                    <a:pt x="92710" y="181610"/>
                    <a:pt x="101600" y="168910"/>
                  </a:cubicBezTo>
                  <a:cubicBezTo>
                    <a:pt x="109220" y="156210"/>
                    <a:pt x="119380" y="147320"/>
                    <a:pt x="138430" y="140970"/>
                  </a:cubicBezTo>
                  <a:cubicBezTo>
                    <a:pt x="179070" y="129540"/>
                    <a:pt x="308610" y="140970"/>
                    <a:pt x="345440" y="157480"/>
                  </a:cubicBezTo>
                  <a:cubicBezTo>
                    <a:pt x="361950" y="163830"/>
                    <a:pt x="372110" y="173990"/>
                    <a:pt x="377190" y="184150"/>
                  </a:cubicBezTo>
                  <a:cubicBezTo>
                    <a:pt x="381000" y="194310"/>
                    <a:pt x="381000" y="207010"/>
                    <a:pt x="377190" y="215900"/>
                  </a:cubicBezTo>
                  <a:cubicBezTo>
                    <a:pt x="370840" y="227330"/>
                    <a:pt x="349250" y="243840"/>
                    <a:pt x="335280" y="245110"/>
                  </a:cubicBezTo>
                  <a:cubicBezTo>
                    <a:pt x="320040" y="246380"/>
                    <a:pt x="307340" y="236220"/>
                    <a:pt x="287020" y="224790"/>
                  </a:cubicBezTo>
                  <a:cubicBezTo>
                    <a:pt x="247650" y="200660"/>
                    <a:pt x="143510" y="132080"/>
                    <a:pt x="121920" y="95250"/>
                  </a:cubicBezTo>
                  <a:cubicBezTo>
                    <a:pt x="111760" y="76200"/>
                    <a:pt x="107950" y="57150"/>
                    <a:pt x="114300" y="44450"/>
                  </a:cubicBezTo>
                  <a:cubicBezTo>
                    <a:pt x="120650" y="33020"/>
                    <a:pt x="138430" y="19050"/>
                    <a:pt x="158750" y="20320"/>
                  </a:cubicBezTo>
                  <a:cubicBezTo>
                    <a:pt x="209550" y="22860"/>
                    <a:pt x="389890" y="167640"/>
                    <a:pt x="416560" y="204470"/>
                  </a:cubicBezTo>
                  <a:cubicBezTo>
                    <a:pt x="424180" y="215900"/>
                    <a:pt x="425450" y="222250"/>
                    <a:pt x="424180" y="232410"/>
                  </a:cubicBezTo>
                  <a:cubicBezTo>
                    <a:pt x="422910" y="243840"/>
                    <a:pt x="415290" y="262890"/>
                    <a:pt x="403860" y="267970"/>
                  </a:cubicBezTo>
                  <a:cubicBezTo>
                    <a:pt x="391160" y="274320"/>
                    <a:pt x="361950" y="271780"/>
                    <a:pt x="350520" y="262890"/>
                  </a:cubicBezTo>
                  <a:cubicBezTo>
                    <a:pt x="340360" y="255270"/>
                    <a:pt x="334010" y="236220"/>
                    <a:pt x="336550" y="223520"/>
                  </a:cubicBezTo>
                  <a:cubicBezTo>
                    <a:pt x="337820" y="212090"/>
                    <a:pt x="349250" y="195580"/>
                    <a:pt x="360680" y="190500"/>
                  </a:cubicBezTo>
                  <a:cubicBezTo>
                    <a:pt x="372110" y="185420"/>
                    <a:pt x="392430" y="185420"/>
                    <a:pt x="402590" y="191770"/>
                  </a:cubicBezTo>
                  <a:cubicBezTo>
                    <a:pt x="414020" y="199390"/>
                    <a:pt x="424180" y="228600"/>
                    <a:pt x="422910" y="241300"/>
                  </a:cubicBezTo>
                  <a:cubicBezTo>
                    <a:pt x="422910" y="251460"/>
                    <a:pt x="415290" y="260350"/>
                    <a:pt x="407670" y="265430"/>
                  </a:cubicBezTo>
                  <a:cubicBezTo>
                    <a:pt x="397510" y="271780"/>
                    <a:pt x="383540" y="276860"/>
                    <a:pt x="367030" y="273050"/>
                  </a:cubicBezTo>
                  <a:cubicBezTo>
                    <a:pt x="330200" y="265430"/>
                    <a:pt x="257810" y="208280"/>
                    <a:pt x="213360" y="172720"/>
                  </a:cubicBezTo>
                  <a:cubicBezTo>
                    <a:pt x="173990" y="142240"/>
                    <a:pt x="119380" y="104140"/>
                    <a:pt x="111760" y="76200"/>
                  </a:cubicBezTo>
                  <a:cubicBezTo>
                    <a:pt x="106680" y="60960"/>
                    <a:pt x="113030" y="45720"/>
                    <a:pt x="120650" y="35560"/>
                  </a:cubicBezTo>
                  <a:cubicBezTo>
                    <a:pt x="128270" y="26670"/>
                    <a:pt x="142240" y="17780"/>
                    <a:pt x="158750" y="20320"/>
                  </a:cubicBezTo>
                  <a:cubicBezTo>
                    <a:pt x="200660" y="25400"/>
                    <a:pt x="336550" y="134620"/>
                    <a:pt x="364490" y="167640"/>
                  </a:cubicBezTo>
                  <a:cubicBezTo>
                    <a:pt x="374650" y="179070"/>
                    <a:pt x="378460" y="185420"/>
                    <a:pt x="379730" y="195580"/>
                  </a:cubicBezTo>
                  <a:cubicBezTo>
                    <a:pt x="381000" y="204470"/>
                    <a:pt x="377190" y="217170"/>
                    <a:pt x="372110" y="226060"/>
                  </a:cubicBezTo>
                  <a:cubicBezTo>
                    <a:pt x="365760" y="233680"/>
                    <a:pt x="356870" y="240030"/>
                    <a:pt x="345440" y="243840"/>
                  </a:cubicBezTo>
                  <a:cubicBezTo>
                    <a:pt x="327660" y="248920"/>
                    <a:pt x="302260" y="246380"/>
                    <a:pt x="270510" y="243840"/>
                  </a:cubicBezTo>
                  <a:cubicBezTo>
                    <a:pt x="214630" y="241300"/>
                    <a:pt x="67310" y="241300"/>
                    <a:pt x="34290" y="215900"/>
                  </a:cubicBezTo>
                  <a:cubicBezTo>
                    <a:pt x="19050" y="203200"/>
                    <a:pt x="15240" y="182880"/>
                    <a:pt x="17780" y="168910"/>
                  </a:cubicBezTo>
                  <a:cubicBezTo>
                    <a:pt x="20320" y="154940"/>
                    <a:pt x="33020" y="139700"/>
                    <a:pt x="49530" y="130810"/>
                  </a:cubicBezTo>
                  <a:cubicBezTo>
                    <a:pt x="71120" y="119380"/>
                    <a:pt x="115570" y="123190"/>
                    <a:pt x="148590" y="124460"/>
                  </a:cubicBezTo>
                  <a:cubicBezTo>
                    <a:pt x="182880" y="124460"/>
                    <a:pt x="217170" y="125730"/>
                    <a:pt x="248920" y="132080"/>
                  </a:cubicBezTo>
                  <a:cubicBezTo>
                    <a:pt x="279400" y="138430"/>
                    <a:pt x="317500" y="146050"/>
                    <a:pt x="335280" y="162560"/>
                  </a:cubicBezTo>
                  <a:cubicBezTo>
                    <a:pt x="347980" y="173990"/>
                    <a:pt x="354330" y="195580"/>
                    <a:pt x="353060" y="209550"/>
                  </a:cubicBezTo>
                  <a:cubicBezTo>
                    <a:pt x="351790" y="219710"/>
                    <a:pt x="344170" y="229870"/>
                    <a:pt x="336550" y="234950"/>
                  </a:cubicBezTo>
                  <a:cubicBezTo>
                    <a:pt x="326390" y="241300"/>
                    <a:pt x="313690" y="245110"/>
                    <a:pt x="294640" y="241300"/>
                  </a:cubicBezTo>
                  <a:cubicBezTo>
                    <a:pt x="242570" y="231140"/>
                    <a:pt x="52070" y="115570"/>
                    <a:pt x="17780" y="80010"/>
                  </a:cubicBezTo>
                  <a:cubicBezTo>
                    <a:pt x="6350" y="69850"/>
                    <a:pt x="3810" y="62230"/>
                    <a:pt x="2540" y="53340"/>
                  </a:cubicBezTo>
                  <a:cubicBezTo>
                    <a:pt x="0" y="43180"/>
                    <a:pt x="2540" y="30480"/>
                    <a:pt x="8890" y="21590"/>
                  </a:cubicBezTo>
                  <a:cubicBezTo>
                    <a:pt x="13970" y="13970"/>
                    <a:pt x="24130" y="6350"/>
                    <a:pt x="34290" y="3810"/>
                  </a:cubicBezTo>
                  <a:cubicBezTo>
                    <a:pt x="43180" y="0"/>
                    <a:pt x="64770" y="6350"/>
                    <a:pt x="64770" y="6350"/>
                  </a:cubicBezTo>
                </a:path>
              </a:pathLst>
            </a:custGeom>
            <a:solidFill>
              <a:srgbClr val="E2E1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 flipH="1">
            <a:off x="16834949" y="489755"/>
            <a:ext cx="1769270" cy="916803"/>
          </a:xfrm>
          <a:custGeom>
            <a:avLst/>
            <a:gdLst/>
            <a:ahLst/>
            <a:cxnLst/>
            <a:rect l="l" t="t" r="r" b="b"/>
            <a:pathLst>
              <a:path w="1769270" h="916803">
                <a:moveTo>
                  <a:pt x="1769270" y="0"/>
                </a:moveTo>
                <a:lnTo>
                  <a:pt x="0" y="0"/>
                </a:lnTo>
                <a:lnTo>
                  <a:pt x="0" y="916803"/>
                </a:lnTo>
                <a:lnTo>
                  <a:pt x="1769270" y="916803"/>
                </a:lnTo>
                <a:lnTo>
                  <a:pt x="17692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4861238" y="-34202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7561869" y="9659514"/>
            <a:ext cx="726131" cy="726131"/>
          </a:xfrm>
          <a:custGeom>
            <a:avLst/>
            <a:gdLst/>
            <a:ahLst/>
            <a:cxnLst/>
            <a:rect l="l" t="t" r="r" b="b"/>
            <a:pathLst>
              <a:path w="726131" h="726131">
                <a:moveTo>
                  <a:pt x="0" y="0"/>
                </a:moveTo>
                <a:lnTo>
                  <a:pt x="726131" y="0"/>
                </a:lnTo>
                <a:lnTo>
                  <a:pt x="726131" y="726131"/>
                </a:lnTo>
                <a:lnTo>
                  <a:pt x="0" y="72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1090070" y="449296"/>
            <a:ext cx="4912047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師資陣容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49275" y="2719613"/>
            <a:ext cx="4407364" cy="1553784"/>
            <a:chOff x="0" y="0"/>
            <a:chExt cx="5876486" cy="20717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876544" cy="2071751"/>
            </a:xfrm>
            <a:custGeom>
              <a:avLst/>
              <a:gdLst/>
              <a:ahLst/>
              <a:cxnLst/>
              <a:rect l="l" t="t" r="r" b="b"/>
              <a:pathLst>
                <a:path w="5876544" h="2071751">
                  <a:moveTo>
                    <a:pt x="0" y="345313"/>
                  </a:moveTo>
                  <a:cubicBezTo>
                    <a:pt x="0" y="154559"/>
                    <a:pt x="154559" y="0"/>
                    <a:pt x="345313" y="0"/>
                  </a:cubicBezTo>
                  <a:lnTo>
                    <a:pt x="5531231" y="0"/>
                  </a:lnTo>
                  <a:cubicBezTo>
                    <a:pt x="5721985" y="0"/>
                    <a:pt x="5876544" y="154559"/>
                    <a:pt x="5876544" y="345313"/>
                  </a:cubicBezTo>
                  <a:lnTo>
                    <a:pt x="5876544" y="1726438"/>
                  </a:lnTo>
                  <a:cubicBezTo>
                    <a:pt x="5876544" y="1917192"/>
                    <a:pt x="5721985" y="2071751"/>
                    <a:pt x="5531231" y="2071751"/>
                  </a:cubicBezTo>
                  <a:lnTo>
                    <a:pt x="345313" y="2071751"/>
                  </a:lnTo>
                  <a:cubicBezTo>
                    <a:pt x="154559" y="2071751"/>
                    <a:pt x="0" y="1917065"/>
                    <a:pt x="0" y="1726438"/>
                  </a:cubicBezTo>
                  <a:close/>
                </a:path>
              </a:pathLst>
            </a:custGeom>
            <a:solidFill>
              <a:srgbClr val="FFDC44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97215" y="3053593"/>
            <a:ext cx="33257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經濟專業領域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49275" y="5054522"/>
            <a:ext cx="4421652" cy="1568071"/>
            <a:chOff x="0" y="0"/>
            <a:chExt cx="5895536" cy="2090762"/>
          </a:xfrm>
        </p:grpSpPr>
        <p:sp>
          <p:nvSpPr>
            <p:cNvPr id="11" name="Freeform 11"/>
            <p:cNvSpPr/>
            <p:nvPr/>
          </p:nvSpPr>
          <p:spPr>
            <a:xfrm>
              <a:off x="9525" y="9525"/>
              <a:ext cx="5876544" cy="2071751"/>
            </a:xfrm>
            <a:custGeom>
              <a:avLst/>
              <a:gdLst/>
              <a:ahLst/>
              <a:cxnLst/>
              <a:rect l="l" t="t" r="r" b="b"/>
              <a:pathLst>
                <a:path w="5876544" h="2071751">
                  <a:moveTo>
                    <a:pt x="0" y="345313"/>
                  </a:moveTo>
                  <a:cubicBezTo>
                    <a:pt x="0" y="154559"/>
                    <a:pt x="155448" y="0"/>
                    <a:pt x="347345" y="0"/>
                  </a:cubicBezTo>
                  <a:lnTo>
                    <a:pt x="5529199" y="0"/>
                  </a:lnTo>
                  <a:cubicBezTo>
                    <a:pt x="5720969" y="0"/>
                    <a:pt x="5876544" y="154559"/>
                    <a:pt x="5876544" y="345313"/>
                  </a:cubicBezTo>
                  <a:lnTo>
                    <a:pt x="5876544" y="1726438"/>
                  </a:lnTo>
                  <a:cubicBezTo>
                    <a:pt x="5876544" y="1917192"/>
                    <a:pt x="5721096" y="2071751"/>
                    <a:pt x="5529199" y="2071751"/>
                  </a:cubicBezTo>
                  <a:lnTo>
                    <a:pt x="347345" y="2071751"/>
                  </a:lnTo>
                  <a:cubicBezTo>
                    <a:pt x="155448" y="2071751"/>
                    <a:pt x="0" y="1917065"/>
                    <a:pt x="0" y="1726438"/>
                  </a:cubicBezTo>
                  <a:close/>
                </a:path>
              </a:pathLst>
            </a:custGeom>
            <a:solidFill>
              <a:srgbClr val="5CCBE5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5895594" cy="2090801"/>
            </a:xfrm>
            <a:custGeom>
              <a:avLst/>
              <a:gdLst/>
              <a:ahLst/>
              <a:cxnLst/>
              <a:rect l="l" t="t" r="r" b="b"/>
              <a:pathLst>
                <a:path w="5895594" h="2090801">
                  <a:moveTo>
                    <a:pt x="0" y="354838"/>
                  </a:moveTo>
                  <a:cubicBezTo>
                    <a:pt x="0" y="158750"/>
                    <a:pt x="159766" y="0"/>
                    <a:pt x="356870" y="0"/>
                  </a:cubicBezTo>
                  <a:lnTo>
                    <a:pt x="5538724" y="0"/>
                  </a:lnTo>
                  <a:lnTo>
                    <a:pt x="5538724" y="9525"/>
                  </a:lnTo>
                  <a:lnTo>
                    <a:pt x="5538724" y="0"/>
                  </a:lnTo>
                  <a:cubicBezTo>
                    <a:pt x="5735701" y="0"/>
                    <a:pt x="5895594" y="158750"/>
                    <a:pt x="5895594" y="354838"/>
                  </a:cubicBezTo>
                  <a:lnTo>
                    <a:pt x="5886069" y="354838"/>
                  </a:lnTo>
                  <a:lnTo>
                    <a:pt x="5895594" y="354838"/>
                  </a:lnTo>
                  <a:lnTo>
                    <a:pt x="5895594" y="1735963"/>
                  </a:lnTo>
                  <a:lnTo>
                    <a:pt x="5886069" y="1735963"/>
                  </a:lnTo>
                  <a:lnTo>
                    <a:pt x="5895594" y="1735963"/>
                  </a:lnTo>
                  <a:cubicBezTo>
                    <a:pt x="5895594" y="1931924"/>
                    <a:pt x="5735828" y="2090801"/>
                    <a:pt x="5538724" y="2090801"/>
                  </a:cubicBezTo>
                  <a:lnTo>
                    <a:pt x="5538724" y="2081276"/>
                  </a:lnTo>
                  <a:lnTo>
                    <a:pt x="5538724" y="2090801"/>
                  </a:lnTo>
                  <a:lnTo>
                    <a:pt x="356870" y="2090801"/>
                  </a:lnTo>
                  <a:lnTo>
                    <a:pt x="356870" y="2081276"/>
                  </a:lnTo>
                  <a:lnTo>
                    <a:pt x="356870" y="2090801"/>
                  </a:lnTo>
                  <a:cubicBezTo>
                    <a:pt x="159893" y="2090801"/>
                    <a:pt x="0" y="1932051"/>
                    <a:pt x="0" y="1735963"/>
                  </a:cubicBezTo>
                  <a:lnTo>
                    <a:pt x="0" y="354838"/>
                  </a:lnTo>
                  <a:lnTo>
                    <a:pt x="9525" y="354838"/>
                  </a:lnTo>
                  <a:lnTo>
                    <a:pt x="0" y="354838"/>
                  </a:lnTo>
                  <a:moveTo>
                    <a:pt x="19050" y="354838"/>
                  </a:moveTo>
                  <a:lnTo>
                    <a:pt x="19050" y="1735963"/>
                  </a:lnTo>
                  <a:lnTo>
                    <a:pt x="9525" y="1735963"/>
                  </a:lnTo>
                  <a:lnTo>
                    <a:pt x="19050" y="1735963"/>
                  </a:lnTo>
                  <a:cubicBezTo>
                    <a:pt x="19050" y="1921383"/>
                    <a:pt x="170180" y="2071751"/>
                    <a:pt x="356870" y="2071751"/>
                  </a:cubicBezTo>
                  <a:lnTo>
                    <a:pt x="5538724" y="2071751"/>
                  </a:lnTo>
                  <a:cubicBezTo>
                    <a:pt x="5725287" y="2071751"/>
                    <a:pt x="5876544" y="1921383"/>
                    <a:pt x="5876544" y="1735963"/>
                  </a:cubicBezTo>
                  <a:lnTo>
                    <a:pt x="5876544" y="354838"/>
                  </a:lnTo>
                  <a:cubicBezTo>
                    <a:pt x="5876544" y="169418"/>
                    <a:pt x="5725414" y="19050"/>
                    <a:pt x="5538724" y="19050"/>
                  </a:cubicBezTo>
                  <a:lnTo>
                    <a:pt x="356870" y="19050"/>
                  </a:lnTo>
                  <a:lnTo>
                    <a:pt x="356870" y="9525"/>
                  </a:lnTo>
                  <a:lnTo>
                    <a:pt x="356870" y="19050"/>
                  </a:lnTo>
                  <a:cubicBezTo>
                    <a:pt x="170180" y="19050"/>
                    <a:pt x="19050" y="169418"/>
                    <a:pt x="19050" y="354838"/>
                  </a:cubicBezTo>
                  <a:close/>
                </a:path>
              </a:pathLst>
            </a:custGeom>
            <a:solidFill>
              <a:srgbClr val="5CCBE5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49275" y="7455096"/>
            <a:ext cx="4407364" cy="1553784"/>
            <a:chOff x="0" y="0"/>
            <a:chExt cx="5876486" cy="207171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76544" cy="2071751"/>
            </a:xfrm>
            <a:custGeom>
              <a:avLst/>
              <a:gdLst/>
              <a:ahLst/>
              <a:cxnLst/>
              <a:rect l="l" t="t" r="r" b="b"/>
              <a:pathLst>
                <a:path w="5876544" h="2071751">
                  <a:moveTo>
                    <a:pt x="0" y="345313"/>
                  </a:moveTo>
                  <a:cubicBezTo>
                    <a:pt x="0" y="154559"/>
                    <a:pt x="154559" y="0"/>
                    <a:pt x="345313" y="0"/>
                  </a:cubicBezTo>
                  <a:lnTo>
                    <a:pt x="5531231" y="0"/>
                  </a:lnTo>
                  <a:cubicBezTo>
                    <a:pt x="5721985" y="0"/>
                    <a:pt x="5876544" y="154559"/>
                    <a:pt x="5876544" y="345313"/>
                  </a:cubicBezTo>
                  <a:lnTo>
                    <a:pt x="5876544" y="1726438"/>
                  </a:lnTo>
                  <a:cubicBezTo>
                    <a:pt x="5876544" y="1917192"/>
                    <a:pt x="5721985" y="2071751"/>
                    <a:pt x="5531231" y="2071751"/>
                  </a:cubicBezTo>
                  <a:lnTo>
                    <a:pt x="345313" y="2071751"/>
                  </a:lnTo>
                  <a:cubicBezTo>
                    <a:pt x="154559" y="2071751"/>
                    <a:pt x="0" y="1917065"/>
                    <a:pt x="0" y="1726438"/>
                  </a:cubicBezTo>
                  <a:close/>
                </a:path>
              </a:pathLst>
            </a:custGeom>
            <a:solidFill>
              <a:srgbClr val="CC8EFA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280197" y="2923798"/>
            <a:ext cx="4549394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林志鴻、蔡政言、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賴錦璋、劉一成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7213" y="5396611"/>
            <a:ext cx="33257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行銷專業領域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87343" y="5025947"/>
            <a:ext cx="4271051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張俊惠、曾義明、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曾忠蕙、張勝雄、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蔡依瑩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0070" y="7790043"/>
            <a:ext cx="33257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財務專業領域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19500" y="7435772"/>
            <a:ext cx="382450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謝志柔、林美榕、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李永新、吳安琪、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薛勝斌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677191" y="5054522"/>
            <a:ext cx="4407364" cy="1553784"/>
            <a:chOff x="0" y="0"/>
            <a:chExt cx="5876486" cy="207171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876544" cy="2071751"/>
            </a:xfrm>
            <a:custGeom>
              <a:avLst/>
              <a:gdLst/>
              <a:ahLst/>
              <a:cxnLst/>
              <a:rect l="l" t="t" r="r" b="b"/>
              <a:pathLst>
                <a:path w="5876544" h="2071751">
                  <a:moveTo>
                    <a:pt x="0" y="345313"/>
                  </a:moveTo>
                  <a:cubicBezTo>
                    <a:pt x="0" y="154559"/>
                    <a:pt x="154559" y="0"/>
                    <a:pt x="345313" y="0"/>
                  </a:cubicBezTo>
                  <a:lnTo>
                    <a:pt x="5531231" y="0"/>
                  </a:lnTo>
                  <a:cubicBezTo>
                    <a:pt x="5721985" y="0"/>
                    <a:pt x="5876544" y="154559"/>
                    <a:pt x="5876544" y="345313"/>
                  </a:cubicBezTo>
                  <a:lnTo>
                    <a:pt x="5876544" y="1726438"/>
                  </a:lnTo>
                  <a:cubicBezTo>
                    <a:pt x="5876544" y="1917192"/>
                    <a:pt x="5721985" y="2071751"/>
                    <a:pt x="5531231" y="2071751"/>
                  </a:cubicBezTo>
                  <a:lnTo>
                    <a:pt x="345313" y="2071751"/>
                  </a:lnTo>
                  <a:cubicBezTo>
                    <a:pt x="154559" y="2071751"/>
                    <a:pt x="0" y="1917065"/>
                    <a:pt x="0" y="1726438"/>
                  </a:cubicBez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17986" y="5389469"/>
            <a:ext cx="33257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國貿專業領域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677191" y="7602349"/>
            <a:ext cx="4407364" cy="1553784"/>
            <a:chOff x="0" y="0"/>
            <a:chExt cx="5876486" cy="20717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876544" cy="2071751"/>
            </a:xfrm>
            <a:custGeom>
              <a:avLst/>
              <a:gdLst/>
              <a:ahLst/>
              <a:cxnLst/>
              <a:rect l="l" t="t" r="r" b="b"/>
              <a:pathLst>
                <a:path w="5876544" h="2071751">
                  <a:moveTo>
                    <a:pt x="0" y="345313"/>
                  </a:moveTo>
                  <a:cubicBezTo>
                    <a:pt x="0" y="154559"/>
                    <a:pt x="154559" y="0"/>
                    <a:pt x="345313" y="0"/>
                  </a:cubicBezTo>
                  <a:lnTo>
                    <a:pt x="5531231" y="0"/>
                  </a:lnTo>
                  <a:cubicBezTo>
                    <a:pt x="5721985" y="0"/>
                    <a:pt x="5876544" y="154559"/>
                    <a:pt x="5876544" y="345313"/>
                  </a:cubicBezTo>
                  <a:lnTo>
                    <a:pt x="5876544" y="1726438"/>
                  </a:lnTo>
                  <a:cubicBezTo>
                    <a:pt x="5876544" y="1917192"/>
                    <a:pt x="5721985" y="2071751"/>
                    <a:pt x="5531231" y="2071751"/>
                  </a:cubicBezTo>
                  <a:lnTo>
                    <a:pt x="345313" y="2071751"/>
                  </a:lnTo>
                  <a:cubicBezTo>
                    <a:pt x="154559" y="2071751"/>
                    <a:pt x="0" y="1917065"/>
                    <a:pt x="0" y="1726438"/>
                  </a:cubicBezTo>
                  <a:close/>
                </a:path>
              </a:pathLst>
            </a:custGeom>
            <a:solidFill>
              <a:srgbClr val="FF9999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17986" y="7937296"/>
            <a:ext cx="33257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管理專業領域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677191" y="2719613"/>
            <a:ext cx="4407364" cy="1553784"/>
            <a:chOff x="0" y="0"/>
            <a:chExt cx="5876486" cy="207171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876544" cy="2071751"/>
            </a:xfrm>
            <a:custGeom>
              <a:avLst/>
              <a:gdLst/>
              <a:ahLst/>
              <a:cxnLst/>
              <a:rect l="l" t="t" r="r" b="b"/>
              <a:pathLst>
                <a:path w="5876544" h="2071751">
                  <a:moveTo>
                    <a:pt x="0" y="345313"/>
                  </a:moveTo>
                  <a:cubicBezTo>
                    <a:pt x="0" y="154559"/>
                    <a:pt x="154559" y="0"/>
                    <a:pt x="345313" y="0"/>
                  </a:cubicBezTo>
                  <a:lnTo>
                    <a:pt x="5531231" y="0"/>
                  </a:lnTo>
                  <a:cubicBezTo>
                    <a:pt x="5721985" y="0"/>
                    <a:pt x="5876544" y="154559"/>
                    <a:pt x="5876544" y="345313"/>
                  </a:cubicBezTo>
                  <a:lnTo>
                    <a:pt x="5876544" y="1726438"/>
                  </a:lnTo>
                  <a:cubicBezTo>
                    <a:pt x="5876544" y="1917192"/>
                    <a:pt x="5721985" y="2071751"/>
                    <a:pt x="5531231" y="2071751"/>
                  </a:cubicBezTo>
                  <a:lnTo>
                    <a:pt x="345313" y="2071751"/>
                  </a:lnTo>
                  <a:cubicBezTo>
                    <a:pt x="154559" y="2071751"/>
                    <a:pt x="0" y="1917065"/>
                    <a:pt x="0" y="1726438"/>
                  </a:cubicBezTo>
                  <a:close/>
                </a:path>
              </a:pathLst>
            </a:custGeom>
            <a:solidFill>
              <a:srgbClr val="7CBCEE"/>
            </a:solid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183678" y="3030868"/>
            <a:ext cx="3325773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>
                <a:solidFill>
                  <a:srgbClr val="FFFFFF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法律專業領域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370305" y="5449348"/>
            <a:ext cx="386438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劉菊梅、許佳惠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370305" y="3097541"/>
            <a:ext cx="386438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林宜男、林江峰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70305" y="7749145"/>
            <a:ext cx="465769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孫嘉祈、何怡芳、</a:t>
            </a: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191919"/>
                </a:solidFill>
                <a:latin typeface="Arimo Bold"/>
                <a:ea typeface="Arimo Bold"/>
                <a:cs typeface="Arimo Bold"/>
                <a:sym typeface="Arimo Bold"/>
              </a:rPr>
              <a:t>陳姵君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618890" y="2764509"/>
            <a:ext cx="4282419" cy="1463993"/>
            <a:chOff x="0" y="0"/>
            <a:chExt cx="1127880" cy="38557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27880" cy="385579"/>
            </a:xfrm>
            <a:custGeom>
              <a:avLst/>
              <a:gdLst/>
              <a:ahLst/>
              <a:cxnLst/>
              <a:rect l="l" t="t" r="r" b="b"/>
              <a:pathLst>
                <a:path w="1127880" h="385579">
                  <a:moveTo>
                    <a:pt x="59659" y="0"/>
                  </a:moveTo>
                  <a:lnTo>
                    <a:pt x="1068221" y="0"/>
                  </a:lnTo>
                  <a:cubicBezTo>
                    <a:pt x="1101170" y="0"/>
                    <a:pt x="1127880" y="26710"/>
                    <a:pt x="1127880" y="59659"/>
                  </a:cubicBezTo>
                  <a:lnTo>
                    <a:pt x="1127880" y="325920"/>
                  </a:lnTo>
                  <a:cubicBezTo>
                    <a:pt x="1127880" y="341742"/>
                    <a:pt x="1121594" y="356917"/>
                    <a:pt x="1110406" y="368105"/>
                  </a:cubicBezTo>
                  <a:cubicBezTo>
                    <a:pt x="1099218" y="379293"/>
                    <a:pt x="1084044" y="385579"/>
                    <a:pt x="1068221" y="385579"/>
                  </a:cubicBezTo>
                  <a:lnTo>
                    <a:pt x="59659" y="385579"/>
                  </a:lnTo>
                  <a:cubicBezTo>
                    <a:pt x="26710" y="385579"/>
                    <a:pt x="0" y="358868"/>
                    <a:pt x="0" y="325920"/>
                  </a:cubicBezTo>
                  <a:lnTo>
                    <a:pt x="0" y="59659"/>
                  </a:lnTo>
                  <a:cubicBezTo>
                    <a:pt x="0" y="43836"/>
                    <a:pt x="6285" y="28662"/>
                    <a:pt x="17474" y="17474"/>
                  </a:cubicBezTo>
                  <a:cubicBezTo>
                    <a:pt x="28662" y="6285"/>
                    <a:pt x="43836" y="0"/>
                    <a:pt x="596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19050"/>
              <a:ext cx="1127880" cy="404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18892" y="5107527"/>
            <a:ext cx="4282419" cy="1463993"/>
            <a:chOff x="0" y="0"/>
            <a:chExt cx="1127880" cy="38557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27880" cy="385579"/>
            </a:xfrm>
            <a:custGeom>
              <a:avLst/>
              <a:gdLst/>
              <a:ahLst/>
              <a:cxnLst/>
              <a:rect l="l" t="t" r="r" b="b"/>
              <a:pathLst>
                <a:path w="1127880" h="385579">
                  <a:moveTo>
                    <a:pt x="59659" y="0"/>
                  </a:moveTo>
                  <a:lnTo>
                    <a:pt x="1068221" y="0"/>
                  </a:lnTo>
                  <a:cubicBezTo>
                    <a:pt x="1101170" y="0"/>
                    <a:pt x="1127880" y="26710"/>
                    <a:pt x="1127880" y="59659"/>
                  </a:cubicBezTo>
                  <a:lnTo>
                    <a:pt x="1127880" y="325920"/>
                  </a:lnTo>
                  <a:cubicBezTo>
                    <a:pt x="1127880" y="341742"/>
                    <a:pt x="1121594" y="356917"/>
                    <a:pt x="1110406" y="368105"/>
                  </a:cubicBezTo>
                  <a:cubicBezTo>
                    <a:pt x="1099218" y="379293"/>
                    <a:pt x="1084044" y="385579"/>
                    <a:pt x="1068221" y="385579"/>
                  </a:cubicBezTo>
                  <a:lnTo>
                    <a:pt x="59659" y="385579"/>
                  </a:lnTo>
                  <a:cubicBezTo>
                    <a:pt x="26710" y="385579"/>
                    <a:pt x="0" y="358868"/>
                    <a:pt x="0" y="325920"/>
                  </a:cubicBezTo>
                  <a:lnTo>
                    <a:pt x="0" y="59659"/>
                  </a:lnTo>
                  <a:cubicBezTo>
                    <a:pt x="0" y="43836"/>
                    <a:pt x="6285" y="28662"/>
                    <a:pt x="17474" y="17474"/>
                  </a:cubicBezTo>
                  <a:cubicBezTo>
                    <a:pt x="28662" y="6285"/>
                    <a:pt x="43836" y="0"/>
                    <a:pt x="596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19050"/>
              <a:ext cx="1127880" cy="404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11747" y="7498894"/>
            <a:ext cx="4282419" cy="1463993"/>
            <a:chOff x="0" y="0"/>
            <a:chExt cx="1127880" cy="38557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27880" cy="385579"/>
            </a:xfrm>
            <a:custGeom>
              <a:avLst/>
              <a:gdLst/>
              <a:ahLst/>
              <a:cxnLst/>
              <a:rect l="l" t="t" r="r" b="b"/>
              <a:pathLst>
                <a:path w="1127880" h="385579">
                  <a:moveTo>
                    <a:pt x="59659" y="0"/>
                  </a:moveTo>
                  <a:lnTo>
                    <a:pt x="1068221" y="0"/>
                  </a:lnTo>
                  <a:cubicBezTo>
                    <a:pt x="1101170" y="0"/>
                    <a:pt x="1127880" y="26710"/>
                    <a:pt x="1127880" y="59659"/>
                  </a:cubicBezTo>
                  <a:lnTo>
                    <a:pt x="1127880" y="325920"/>
                  </a:lnTo>
                  <a:cubicBezTo>
                    <a:pt x="1127880" y="341742"/>
                    <a:pt x="1121594" y="356917"/>
                    <a:pt x="1110406" y="368105"/>
                  </a:cubicBezTo>
                  <a:cubicBezTo>
                    <a:pt x="1099218" y="379293"/>
                    <a:pt x="1084044" y="385579"/>
                    <a:pt x="1068221" y="385579"/>
                  </a:cubicBezTo>
                  <a:lnTo>
                    <a:pt x="59659" y="385579"/>
                  </a:lnTo>
                  <a:cubicBezTo>
                    <a:pt x="26710" y="385579"/>
                    <a:pt x="0" y="358868"/>
                    <a:pt x="0" y="325920"/>
                  </a:cubicBezTo>
                  <a:lnTo>
                    <a:pt x="0" y="59659"/>
                  </a:lnTo>
                  <a:cubicBezTo>
                    <a:pt x="0" y="43836"/>
                    <a:pt x="6285" y="28662"/>
                    <a:pt x="17474" y="17474"/>
                  </a:cubicBezTo>
                  <a:cubicBezTo>
                    <a:pt x="28662" y="6285"/>
                    <a:pt x="43836" y="0"/>
                    <a:pt x="596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19050"/>
              <a:ext cx="1127880" cy="404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730138" y="7648212"/>
            <a:ext cx="4282419" cy="1463993"/>
            <a:chOff x="0" y="0"/>
            <a:chExt cx="1127880" cy="38557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27880" cy="385579"/>
            </a:xfrm>
            <a:custGeom>
              <a:avLst/>
              <a:gdLst/>
              <a:ahLst/>
              <a:cxnLst/>
              <a:rect l="l" t="t" r="r" b="b"/>
              <a:pathLst>
                <a:path w="1127880" h="385579">
                  <a:moveTo>
                    <a:pt x="59659" y="0"/>
                  </a:moveTo>
                  <a:lnTo>
                    <a:pt x="1068221" y="0"/>
                  </a:lnTo>
                  <a:cubicBezTo>
                    <a:pt x="1101170" y="0"/>
                    <a:pt x="1127880" y="26710"/>
                    <a:pt x="1127880" y="59659"/>
                  </a:cubicBezTo>
                  <a:lnTo>
                    <a:pt x="1127880" y="325920"/>
                  </a:lnTo>
                  <a:cubicBezTo>
                    <a:pt x="1127880" y="341742"/>
                    <a:pt x="1121594" y="356917"/>
                    <a:pt x="1110406" y="368105"/>
                  </a:cubicBezTo>
                  <a:cubicBezTo>
                    <a:pt x="1099218" y="379293"/>
                    <a:pt x="1084044" y="385579"/>
                    <a:pt x="1068221" y="385579"/>
                  </a:cubicBezTo>
                  <a:lnTo>
                    <a:pt x="59659" y="385579"/>
                  </a:lnTo>
                  <a:cubicBezTo>
                    <a:pt x="26710" y="385579"/>
                    <a:pt x="0" y="358868"/>
                    <a:pt x="0" y="325920"/>
                  </a:cubicBezTo>
                  <a:lnTo>
                    <a:pt x="0" y="59659"/>
                  </a:lnTo>
                  <a:cubicBezTo>
                    <a:pt x="0" y="43836"/>
                    <a:pt x="6285" y="28662"/>
                    <a:pt x="17474" y="17474"/>
                  </a:cubicBezTo>
                  <a:cubicBezTo>
                    <a:pt x="28662" y="6285"/>
                    <a:pt x="43836" y="0"/>
                    <a:pt x="596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19050"/>
              <a:ext cx="1127880" cy="404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739664" y="5099418"/>
            <a:ext cx="4282419" cy="1463993"/>
            <a:chOff x="0" y="0"/>
            <a:chExt cx="1127880" cy="385579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27880" cy="385579"/>
            </a:xfrm>
            <a:custGeom>
              <a:avLst/>
              <a:gdLst/>
              <a:ahLst/>
              <a:cxnLst/>
              <a:rect l="l" t="t" r="r" b="b"/>
              <a:pathLst>
                <a:path w="1127880" h="385579">
                  <a:moveTo>
                    <a:pt x="59659" y="0"/>
                  </a:moveTo>
                  <a:lnTo>
                    <a:pt x="1068221" y="0"/>
                  </a:lnTo>
                  <a:cubicBezTo>
                    <a:pt x="1101170" y="0"/>
                    <a:pt x="1127880" y="26710"/>
                    <a:pt x="1127880" y="59659"/>
                  </a:cubicBezTo>
                  <a:lnTo>
                    <a:pt x="1127880" y="325920"/>
                  </a:lnTo>
                  <a:cubicBezTo>
                    <a:pt x="1127880" y="341742"/>
                    <a:pt x="1121594" y="356917"/>
                    <a:pt x="1110406" y="368105"/>
                  </a:cubicBezTo>
                  <a:cubicBezTo>
                    <a:pt x="1099218" y="379293"/>
                    <a:pt x="1084044" y="385579"/>
                    <a:pt x="1068221" y="385579"/>
                  </a:cubicBezTo>
                  <a:lnTo>
                    <a:pt x="59659" y="385579"/>
                  </a:lnTo>
                  <a:cubicBezTo>
                    <a:pt x="26710" y="385579"/>
                    <a:pt x="0" y="358868"/>
                    <a:pt x="0" y="325920"/>
                  </a:cubicBezTo>
                  <a:lnTo>
                    <a:pt x="0" y="59659"/>
                  </a:lnTo>
                  <a:cubicBezTo>
                    <a:pt x="0" y="43836"/>
                    <a:pt x="6285" y="28662"/>
                    <a:pt x="17474" y="17474"/>
                  </a:cubicBezTo>
                  <a:cubicBezTo>
                    <a:pt x="28662" y="6285"/>
                    <a:pt x="43836" y="0"/>
                    <a:pt x="596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19050"/>
              <a:ext cx="1127880" cy="404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730138" y="2763302"/>
            <a:ext cx="4282419" cy="1463993"/>
            <a:chOff x="0" y="0"/>
            <a:chExt cx="1127880" cy="385579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27880" cy="385579"/>
            </a:xfrm>
            <a:custGeom>
              <a:avLst/>
              <a:gdLst/>
              <a:ahLst/>
              <a:cxnLst/>
              <a:rect l="l" t="t" r="r" b="b"/>
              <a:pathLst>
                <a:path w="1127880" h="385579">
                  <a:moveTo>
                    <a:pt x="59659" y="0"/>
                  </a:moveTo>
                  <a:lnTo>
                    <a:pt x="1068221" y="0"/>
                  </a:lnTo>
                  <a:cubicBezTo>
                    <a:pt x="1101170" y="0"/>
                    <a:pt x="1127880" y="26710"/>
                    <a:pt x="1127880" y="59659"/>
                  </a:cubicBezTo>
                  <a:lnTo>
                    <a:pt x="1127880" y="325920"/>
                  </a:lnTo>
                  <a:cubicBezTo>
                    <a:pt x="1127880" y="341742"/>
                    <a:pt x="1121594" y="356917"/>
                    <a:pt x="1110406" y="368105"/>
                  </a:cubicBezTo>
                  <a:cubicBezTo>
                    <a:pt x="1099218" y="379293"/>
                    <a:pt x="1084044" y="385579"/>
                    <a:pt x="1068221" y="385579"/>
                  </a:cubicBezTo>
                  <a:lnTo>
                    <a:pt x="59659" y="385579"/>
                  </a:lnTo>
                  <a:cubicBezTo>
                    <a:pt x="26710" y="385579"/>
                    <a:pt x="0" y="358868"/>
                    <a:pt x="0" y="325920"/>
                  </a:cubicBezTo>
                  <a:lnTo>
                    <a:pt x="0" y="59659"/>
                  </a:lnTo>
                  <a:cubicBezTo>
                    <a:pt x="0" y="43836"/>
                    <a:pt x="6285" y="28662"/>
                    <a:pt x="17474" y="17474"/>
                  </a:cubicBezTo>
                  <a:cubicBezTo>
                    <a:pt x="28662" y="6285"/>
                    <a:pt x="43836" y="0"/>
                    <a:pt x="596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dash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19050"/>
              <a:ext cx="1127880" cy="404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1338115" y="2979162"/>
            <a:ext cx="5921185" cy="6241038"/>
          </a:xfrm>
          <a:custGeom>
            <a:avLst/>
            <a:gdLst/>
            <a:ahLst/>
            <a:cxnLst/>
            <a:rect l="l" t="t" r="r" b="b"/>
            <a:pathLst>
              <a:path w="5921185" h="6241038">
                <a:moveTo>
                  <a:pt x="0" y="0"/>
                </a:moveTo>
                <a:lnTo>
                  <a:pt x="5921185" y="0"/>
                </a:lnTo>
                <a:lnTo>
                  <a:pt x="5921185" y="6241038"/>
                </a:lnTo>
                <a:lnTo>
                  <a:pt x="0" y="6241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1352256" y="1642619"/>
            <a:ext cx="8846189" cy="7001762"/>
            <a:chOff x="0" y="0"/>
            <a:chExt cx="2329860" cy="18440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29860" cy="1844086"/>
            </a:xfrm>
            <a:custGeom>
              <a:avLst/>
              <a:gdLst/>
              <a:ahLst/>
              <a:cxnLst/>
              <a:rect l="l" t="t" r="r" b="b"/>
              <a:pathLst>
                <a:path w="2329860" h="1844086">
                  <a:moveTo>
                    <a:pt x="44634" y="0"/>
                  </a:moveTo>
                  <a:lnTo>
                    <a:pt x="2285227" y="0"/>
                  </a:lnTo>
                  <a:cubicBezTo>
                    <a:pt x="2309877" y="0"/>
                    <a:pt x="2329860" y="19983"/>
                    <a:pt x="2329860" y="44634"/>
                  </a:cubicBezTo>
                  <a:lnTo>
                    <a:pt x="2329860" y="1799452"/>
                  </a:lnTo>
                  <a:cubicBezTo>
                    <a:pt x="2329860" y="1811289"/>
                    <a:pt x="2325158" y="1822642"/>
                    <a:pt x="2316787" y="1831013"/>
                  </a:cubicBezTo>
                  <a:cubicBezTo>
                    <a:pt x="2308417" y="1839383"/>
                    <a:pt x="2297064" y="1844086"/>
                    <a:pt x="2285227" y="1844086"/>
                  </a:cubicBezTo>
                  <a:lnTo>
                    <a:pt x="44634" y="1844086"/>
                  </a:lnTo>
                  <a:cubicBezTo>
                    <a:pt x="32796" y="1844086"/>
                    <a:pt x="21443" y="1839383"/>
                    <a:pt x="13073" y="1831013"/>
                  </a:cubicBezTo>
                  <a:cubicBezTo>
                    <a:pt x="4702" y="1822642"/>
                    <a:pt x="0" y="1811289"/>
                    <a:pt x="0" y="1799452"/>
                  </a:cubicBezTo>
                  <a:lnTo>
                    <a:pt x="0" y="44634"/>
                  </a:lnTo>
                  <a:cubicBezTo>
                    <a:pt x="0" y="32796"/>
                    <a:pt x="4702" y="21443"/>
                    <a:pt x="13073" y="13073"/>
                  </a:cubicBezTo>
                  <a:cubicBezTo>
                    <a:pt x="21443" y="4702"/>
                    <a:pt x="32796" y="0"/>
                    <a:pt x="4463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2329860" cy="1863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3065852" y="8799212"/>
            <a:ext cx="5778929" cy="0"/>
          </a:xfrm>
          <a:prstGeom prst="line">
            <a:avLst/>
          </a:prstGeom>
          <a:ln w="1143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5128084" y="766472"/>
            <a:ext cx="2551320" cy="2212690"/>
          </a:xfrm>
          <a:custGeom>
            <a:avLst/>
            <a:gdLst/>
            <a:ahLst/>
            <a:cxnLst/>
            <a:rect l="l" t="t" r="r" b="b"/>
            <a:pathLst>
              <a:path w="2551320" h="2212690">
                <a:moveTo>
                  <a:pt x="0" y="0"/>
                </a:moveTo>
                <a:lnTo>
                  <a:pt x="2551319" y="0"/>
                </a:lnTo>
                <a:lnTo>
                  <a:pt x="2551319" y="2212690"/>
                </a:lnTo>
                <a:lnTo>
                  <a:pt x="0" y="221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>
            <a:off x="10815027" y="2979162"/>
            <a:ext cx="1713706" cy="1638926"/>
          </a:xfrm>
          <a:custGeom>
            <a:avLst/>
            <a:gdLst/>
            <a:ahLst/>
            <a:cxnLst/>
            <a:rect l="l" t="t" r="r" b="b"/>
            <a:pathLst>
              <a:path w="1713706" h="1638926">
                <a:moveTo>
                  <a:pt x="0" y="0"/>
                </a:moveTo>
                <a:lnTo>
                  <a:pt x="1713705" y="0"/>
                </a:lnTo>
                <a:lnTo>
                  <a:pt x="1713705" y="1638925"/>
                </a:lnTo>
                <a:lnTo>
                  <a:pt x="0" y="163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2491925" y="3976390"/>
            <a:ext cx="6566849" cy="16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9"/>
              </a:lnSpc>
            </a:pPr>
            <a:r>
              <a:rPr lang="en-US" sz="10699">
                <a:solidFill>
                  <a:srgbClr val="F1C402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課程規劃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339" y="5758160"/>
            <a:ext cx="5920023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3899">
                <a:solidFill>
                  <a:srgbClr val="212121"/>
                </a:solidFill>
                <a:latin typeface="AC Soft Icecream"/>
                <a:ea typeface="AC Soft Icecream"/>
                <a:cs typeface="AC Soft Icecream"/>
                <a:sym typeface="AC Soft Icecream"/>
              </a:rPr>
              <a:t>CHAPTER TWO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02171" y="2448847"/>
            <a:ext cx="813168" cy="813168"/>
          </a:xfrm>
          <a:custGeom>
            <a:avLst/>
            <a:gdLst/>
            <a:ahLst/>
            <a:cxnLst/>
            <a:rect l="l" t="t" r="r" b="b"/>
            <a:pathLst>
              <a:path w="813168" h="813168">
                <a:moveTo>
                  <a:pt x="0" y="0"/>
                </a:moveTo>
                <a:lnTo>
                  <a:pt x="813168" y="0"/>
                </a:lnTo>
                <a:lnTo>
                  <a:pt x="813168" y="813168"/>
                </a:lnTo>
                <a:lnTo>
                  <a:pt x="0" y="813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10037664" y="8214294"/>
            <a:ext cx="1640438" cy="1904717"/>
          </a:xfrm>
          <a:custGeom>
            <a:avLst/>
            <a:gdLst/>
            <a:ahLst/>
            <a:cxnLst/>
            <a:rect l="l" t="t" r="r" b="b"/>
            <a:pathLst>
              <a:path w="1640438" h="1904717">
                <a:moveTo>
                  <a:pt x="0" y="0"/>
                </a:moveTo>
                <a:lnTo>
                  <a:pt x="1640437" y="0"/>
                </a:lnTo>
                <a:lnTo>
                  <a:pt x="1640437" y="1904717"/>
                </a:lnTo>
                <a:lnTo>
                  <a:pt x="0" y="190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TextBox 4"/>
          <p:cNvSpPr txBox="1"/>
          <p:nvPr/>
        </p:nvSpPr>
        <p:spPr>
          <a:xfrm>
            <a:off x="4499541" y="424528"/>
            <a:ext cx="9538341" cy="123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修課規定 (經貿管理組)</a:t>
            </a:r>
          </a:p>
        </p:txBody>
      </p:sp>
      <p:sp>
        <p:nvSpPr>
          <p:cNvPr id="5" name="Freeform 5"/>
          <p:cNvSpPr/>
          <p:nvPr/>
        </p:nvSpPr>
        <p:spPr>
          <a:xfrm>
            <a:off x="689164" y="629141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09"/>
                </a:lnTo>
                <a:lnTo>
                  <a:pt x="0" y="9795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7676131" y="1608650"/>
            <a:ext cx="597588" cy="597588"/>
          </a:xfrm>
          <a:custGeom>
            <a:avLst/>
            <a:gdLst/>
            <a:ahLst/>
            <a:cxnLst/>
            <a:rect l="l" t="t" r="r" b="b"/>
            <a:pathLst>
              <a:path w="597588" h="597588">
                <a:moveTo>
                  <a:pt x="0" y="0"/>
                </a:moveTo>
                <a:lnTo>
                  <a:pt x="597588" y="0"/>
                </a:lnTo>
                <a:lnTo>
                  <a:pt x="597588" y="597588"/>
                </a:lnTo>
                <a:lnTo>
                  <a:pt x="0" y="5975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115976" y="2341980"/>
            <a:ext cx="8152735" cy="7945020"/>
          </a:xfrm>
          <a:custGeom>
            <a:avLst/>
            <a:gdLst/>
            <a:ahLst/>
            <a:cxnLst/>
            <a:rect l="l" t="t" r="r" b="b"/>
            <a:pathLst>
              <a:path w="8152735" h="7945020">
                <a:moveTo>
                  <a:pt x="0" y="0"/>
                </a:moveTo>
                <a:lnTo>
                  <a:pt x="8152735" y="0"/>
                </a:lnTo>
                <a:lnTo>
                  <a:pt x="8152735" y="7945020"/>
                </a:lnTo>
                <a:lnTo>
                  <a:pt x="0" y="7945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234" t="-23844" r="-86625" b="-1518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9922813" y="2113380"/>
            <a:ext cx="7336487" cy="1592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648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必修科目總學分數：82學分</a:t>
            </a:r>
          </a:p>
          <a:p>
            <a:pPr marL="651510" lvl="1" indent="-325755" algn="l">
              <a:lnSpc>
                <a:spcPts val="6480"/>
              </a:lnSpc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    (含通識教育課程24學分)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22813" y="4177170"/>
            <a:ext cx="7753318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最低應修本系選修學分數：22學分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22813" y="6056176"/>
            <a:ext cx="733648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其他選修總學分數：24學分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78101" y="8401050"/>
            <a:ext cx="6412884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C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畢業總學分數：128學分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56341" y="5013465"/>
            <a:ext cx="494160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7030A0"/>
                </a:solidFill>
                <a:latin typeface="Arimo Bold"/>
                <a:ea typeface="Arimo Bold"/>
                <a:cs typeface="Arimo Bold"/>
                <a:sym typeface="Arimo Bold"/>
              </a:rPr>
              <a:t>➜ 開在國企系的選修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56341" y="6956994"/>
            <a:ext cx="763464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7030A0"/>
                </a:solidFill>
                <a:latin typeface="Arimo Bold"/>
                <a:ea typeface="Arimo Bold"/>
                <a:cs typeface="Arimo Bold"/>
                <a:sym typeface="Arimo Bold"/>
              </a:rPr>
              <a:t>➜ 國企系的選修或其他系的課程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397941" y="313126"/>
            <a:ext cx="748224" cy="715574"/>
          </a:xfrm>
          <a:custGeom>
            <a:avLst/>
            <a:gdLst/>
            <a:ahLst/>
            <a:cxnLst/>
            <a:rect l="l" t="t" r="r" b="b"/>
            <a:pathLst>
              <a:path w="748224" h="715574">
                <a:moveTo>
                  <a:pt x="0" y="0"/>
                </a:moveTo>
                <a:lnTo>
                  <a:pt x="748225" y="0"/>
                </a:lnTo>
                <a:lnTo>
                  <a:pt x="748225" y="715574"/>
                </a:lnTo>
                <a:lnTo>
                  <a:pt x="0" y="715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Freeform 3"/>
          <p:cNvSpPr/>
          <p:nvPr/>
        </p:nvSpPr>
        <p:spPr>
          <a:xfrm>
            <a:off x="832895" y="1028700"/>
            <a:ext cx="979510" cy="979510"/>
          </a:xfrm>
          <a:custGeom>
            <a:avLst/>
            <a:gdLst/>
            <a:ahLst/>
            <a:cxnLst/>
            <a:rect l="l" t="t" r="r" b="b"/>
            <a:pathLst>
              <a:path w="979510" h="979510">
                <a:moveTo>
                  <a:pt x="0" y="0"/>
                </a:moveTo>
                <a:lnTo>
                  <a:pt x="979510" y="0"/>
                </a:lnTo>
                <a:lnTo>
                  <a:pt x="979510" y="979510"/>
                </a:lnTo>
                <a:lnTo>
                  <a:pt x="0" y="979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4"/>
          <p:cNvSpPr/>
          <p:nvPr/>
        </p:nvSpPr>
        <p:spPr>
          <a:xfrm>
            <a:off x="17704715" y="1429682"/>
            <a:ext cx="597588" cy="597588"/>
          </a:xfrm>
          <a:custGeom>
            <a:avLst/>
            <a:gdLst/>
            <a:ahLst/>
            <a:cxnLst/>
            <a:rect l="l" t="t" r="r" b="b"/>
            <a:pathLst>
              <a:path w="597588" h="597588">
                <a:moveTo>
                  <a:pt x="0" y="0"/>
                </a:moveTo>
                <a:lnTo>
                  <a:pt x="597588" y="0"/>
                </a:lnTo>
                <a:lnTo>
                  <a:pt x="597588" y="597587"/>
                </a:lnTo>
                <a:lnTo>
                  <a:pt x="0" y="597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184096" y="3007889"/>
            <a:ext cx="5939516" cy="2934344"/>
          </a:xfrm>
          <a:custGeom>
            <a:avLst/>
            <a:gdLst/>
            <a:ahLst/>
            <a:cxnLst/>
            <a:rect l="l" t="t" r="r" b="b"/>
            <a:pathLst>
              <a:path w="5939516" h="2934344">
                <a:moveTo>
                  <a:pt x="0" y="0"/>
                </a:moveTo>
                <a:lnTo>
                  <a:pt x="5939515" y="0"/>
                </a:lnTo>
                <a:lnTo>
                  <a:pt x="5939515" y="2934344"/>
                </a:lnTo>
                <a:lnTo>
                  <a:pt x="0" y="2934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770" b="-49861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184096" y="5936212"/>
            <a:ext cx="5939517" cy="5381742"/>
          </a:xfrm>
          <a:custGeom>
            <a:avLst/>
            <a:gdLst/>
            <a:ahLst/>
            <a:cxnLst/>
            <a:rect l="l" t="t" r="r" b="b"/>
            <a:pathLst>
              <a:path w="5939517" h="5381742">
                <a:moveTo>
                  <a:pt x="0" y="0"/>
                </a:moveTo>
                <a:lnTo>
                  <a:pt x="5939517" y="0"/>
                </a:lnTo>
                <a:lnTo>
                  <a:pt x="5939517" y="5381742"/>
                </a:lnTo>
                <a:lnTo>
                  <a:pt x="0" y="5381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1770" b="-41448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170240" y="2459647"/>
            <a:ext cx="5939517" cy="548242"/>
          </a:xfrm>
          <a:custGeom>
            <a:avLst/>
            <a:gdLst/>
            <a:ahLst/>
            <a:cxnLst/>
            <a:rect l="l" t="t" r="r" b="b"/>
            <a:pathLst>
              <a:path w="5939517" h="548242">
                <a:moveTo>
                  <a:pt x="0" y="0"/>
                </a:moveTo>
                <a:lnTo>
                  <a:pt x="5939517" y="0"/>
                </a:lnTo>
                <a:lnTo>
                  <a:pt x="5939517" y="548242"/>
                </a:lnTo>
                <a:lnTo>
                  <a:pt x="0" y="548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178" b="-30879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>
            <a:off x="17207317" y="8963799"/>
            <a:ext cx="796192" cy="1033499"/>
          </a:xfrm>
          <a:custGeom>
            <a:avLst/>
            <a:gdLst/>
            <a:ahLst/>
            <a:cxnLst/>
            <a:rect l="l" t="t" r="r" b="b"/>
            <a:pathLst>
              <a:path w="796192" h="1033499">
                <a:moveTo>
                  <a:pt x="0" y="0"/>
                </a:moveTo>
                <a:lnTo>
                  <a:pt x="796192" y="0"/>
                </a:lnTo>
                <a:lnTo>
                  <a:pt x="796192" y="1033499"/>
                </a:lnTo>
                <a:lnTo>
                  <a:pt x="0" y="1033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1664493">
            <a:off x="8598613" y="7589029"/>
            <a:ext cx="831920" cy="1565627"/>
          </a:xfrm>
          <a:custGeom>
            <a:avLst/>
            <a:gdLst/>
            <a:ahLst/>
            <a:cxnLst/>
            <a:rect l="l" t="t" r="r" b="b"/>
            <a:pathLst>
              <a:path w="831920" h="1565627">
                <a:moveTo>
                  <a:pt x="0" y="0"/>
                </a:moveTo>
                <a:lnTo>
                  <a:pt x="831920" y="0"/>
                </a:lnTo>
                <a:lnTo>
                  <a:pt x="831920" y="1565628"/>
                </a:lnTo>
                <a:lnTo>
                  <a:pt x="0" y="1565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3334967" y="496575"/>
            <a:ext cx="12847186" cy="123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>
                <a:solidFill>
                  <a:srgbClr val="0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修課規定 (國際商學全英語組)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82038" y="1939592"/>
            <a:ext cx="7336487" cy="1592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648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必修科目總學分數：76學分</a:t>
            </a:r>
          </a:p>
          <a:p>
            <a:pPr marL="651510" lvl="1" indent="-325755" algn="l">
              <a:lnSpc>
                <a:spcPts val="648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 (含通識教育課程24學分)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82038" y="3998897"/>
            <a:ext cx="7753318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最低應修本系選修學分數：27學分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82038" y="5882387"/>
            <a:ext cx="733648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1510" lvl="1" indent="-325755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191919"/>
                </a:solidFill>
                <a:latin typeface="Arimo"/>
                <a:ea typeface="Arimo"/>
                <a:cs typeface="Arimo"/>
                <a:sym typeface="Arimo"/>
              </a:rPr>
              <a:t>其他選修總學分數：25學分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37858" y="8106549"/>
            <a:ext cx="7275600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C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畢業總學分數：128學分</a:t>
            </a:r>
          </a:p>
          <a:p>
            <a:pPr algn="ctr">
              <a:lnSpc>
                <a:spcPts val="5999"/>
              </a:lnSpc>
            </a:pPr>
            <a:r>
              <a:rPr lang="en-US" sz="4999">
                <a:solidFill>
                  <a:srgbClr val="C0000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(限全英語授課科目才可承認)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15566" y="4835192"/>
            <a:ext cx="587935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7030A0"/>
                </a:solidFill>
                <a:latin typeface="Arimo Bold"/>
                <a:ea typeface="Arimo Bold"/>
                <a:cs typeface="Arimo Bold"/>
                <a:sym typeface="Arimo Bold"/>
              </a:rPr>
              <a:t>➜ 開在國企系英語組的選修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15566" y="6783206"/>
            <a:ext cx="844373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7030A0"/>
                </a:solidFill>
                <a:latin typeface="Arimo Bold"/>
                <a:ea typeface="Arimo Bold"/>
                <a:cs typeface="Arimo Bold"/>
                <a:sym typeface="Arimo Bold"/>
              </a:rPr>
              <a:t>➜ 國企系英語組的選修或其他系英語授課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851</Words>
  <Application>Microsoft Office PowerPoint</Application>
  <PresentationFormat>自訂</PresentationFormat>
  <Paragraphs>286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1" baseType="lpstr">
      <vt:lpstr>Arimo Bold</vt:lpstr>
      <vt:lpstr>Calibri</vt:lpstr>
      <vt:lpstr>字由点字典圆 Bold</vt:lpstr>
      <vt:lpstr>Arial</vt:lpstr>
      <vt:lpstr>Evolventa</vt:lpstr>
      <vt:lpstr>Arimo</vt:lpstr>
      <vt:lpstr>可画软糖体-繁</vt:lpstr>
      <vt:lpstr>AC Soft Icecream</vt:lpstr>
      <vt:lpstr>Evolventa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TKU IB</dc:title>
  <cp:lastModifiedBy>楊鳳僊</cp:lastModifiedBy>
  <cp:revision>6</cp:revision>
  <dcterms:created xsi:type="dcterms:W3CDTF">2006-08-16T00:00:00Z</dcterms:created>
  <dcterms:modified xsi:type="dcterms:W3CDTF">2024-12-27T08:14:43Z</dcterms:modified>
  <dc:identifier>DAGaEhHP4tE</dc:identifier>
</cp:coreProperties>
</file>